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9" r:id="rId5"/>
    <p:sldId id="262" r:id="rId6"/>
    <p:sldId id="260" r:id="rId7"/>
    <p:sldId id="265" r:id="rId8"/>
    <p:sldId id="270" r:id="rId9"/>
    <p:sldId id="267" r:id="rId10"/>
    <p:sldId id="261" r:id="rId11"/>
    <p:sldId id="271" r:id="rId12"/>
    <p:sldId id="275" r:id="rId13"/>
    <p:sldId id="259" r:id="rId14"/>
    <p:sldId id="269" r:id="rId15"/>
    <p:sldId id="282" r:id="rId16"/>
    <p:sldId id="268" r:id="rId17"/>
    <p:sldId id="272" r:id="rId18"/>
    <p:sldId id="277" r:id="rId19"/>
    <p:sldId id="273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08853bdbbf9f72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3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8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0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8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4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2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0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B986A-C7EE-4DF1-9FBB-069F2A11B4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78824-C7EF-4C03-BF8C-EFE2D60E7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3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VSLcMMI3-0" TargetMode="External"/><Relationship Id="rId2" Type="http://schemas.openxmlformats.org/officeDocument/2006/relationships/hyperlink" Target="https://www.youtube.com/watch?v=koT0i0JmXK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9YUvCqxP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VNg9j7rvU" TargetMode="External"/><Relationship Id="rId2" Type="http://schemas.openxmlformats.org/officeDocument/2006/relationships/hyperlink" Target="http://stv.seoul.co.kr/news/newsView.php?id=20140312500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time_continue=140&amp;v=tqq-iGpWBtQ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aES--OTz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www.youtube.com/watch?v=vDhyN4ouxM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www.youtube.com/watch?v=7gQSkppYvi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www.youtube.com/watch?v=80JqgUe8-yQ" TargetMode="External"/><Relationship Id="rId4" Type="http://schemas.openxmlformats.org/officeDocument/2006/relationships/hyperlink" Target="http://www.youtube.com/watch?v=TDuvBurbjV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FcOot7Jht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glYdQQMkD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ExoskeletonforDuchenne/videos/337879833635614/UzpfSTE1NjkyMDQ0NjE6MTAyMTE4ODk3ODMwNzExNz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q=https://goo.gl/wCuLVI&amp;redir_token=bKG75P9Z5kOi7Ok-f4rwdyHL1WB8MTUwNjQ5NDkxMEAxNTA2NDA4NTEw&amp;event=video_description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youtube.com/watch?v=AxdtkNXpd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direct?q=https://goo.gl/GaqeDt&amp;redir_token=bKG75P9Z5kOi7Ok-f4rwdyHL1WB8MTUwNjQ5NDkxMEAxNTA2NDA4NTEw&amp;event=video_description" TargetMode="External"/><Relationship Id="rId5" Type="http://schemas.openxmlformats.org/officeDocument/2006/relationships/hyperlink" Target="https://www.youtube.com/redirect?q=https://goo.gl/eidDLn&amp;redir_token=bKG75P9Z5kOi7Ok-f4rwdyHL1WB8MTUwNjQ5NDkxMEAxNTA2NDA4NTEw&amp;event=video_description" TargetMode="External"/><Relationship Id="rId4" Type="http://schemas.openxmlformats.org/officeDocument/2006/relationships/hyperlink" Target="https://www.youtube.com/redirect?q=https://goo.gl/fN8eU9&amp;redir_token=bKG75P9Z5kOi7Ok-f4rwdyHL1WB8MTUwNjQ5NDkxMEAxNTA2NDA4NTEw&amp;event=video_descrip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obotnews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uQeN0rgXCo" TargetMode="External"/><Relationship Id="rId2" Type="http://schemas.openxmlformats.org/officeDocument/2006/relationships/hyperlink" Target="http://www.youtube.com/watch?v=dtzO2xaP09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WofWNcMHcl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QclnDxJ5Sk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CoH2AORcEQ" TargetMode="External"/><Relationship Id="rId2" Type="http://schemas.openxmlformats.org/officeDocument/2006/relationships/hyperlink" Target="https://www.youtube.com/watch?v=dfMlfEKNx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M0IUOXfkYQ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ted.com/talks/henry_evans_and_chad_jenkins_meet_the_robots_for_humanit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smtClean="0"/>
              <a:t>장 로봇과 </a:t>
            </a:r>
            <a:r>
              <a:rPr lang="ko-KR" altLang="en-US" dirty="0" err="1" smtClean="0"/>
              <a:t>휴머노이드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용 환 승</a:t>
            </a:r>
            <a:endParaRPr lang="en-US" altLang="ko-KR" dirty="0" smtClean="0"/>
          </a:p>
          <a:p>
            <a:r>
              <a:rPr lang="ko-KR" altLang="en-US" dirty="0" smtClean="0"/>
              <a:t>이화여자대학교 컴퓨터공학과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43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841796-8700-4588-8828-26E0A7B9B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산업용 로봇</a:t>
            </a:r>
            <a:endParaRPr lang="en-US" altLang="ko-KR" dirty="0"/>
          </a:p>
          <a:p>
            <a:pPr lvl="1"/>
            <a:r>
              <a:rPr lang="ko-KR" altLang="en-US" dirty="0"/>
              <a:t>생산현장 조립</a:t>
            </a:r>
            <a:endParaRPr lang="en-US" altLang="ko-KR" dirty="0"/>
          </a:p>
          <a:p>
            <a:pPr lvl="1"/>
            <a:r>
              <a:rPr lang="ko-KR" altLang="en-US" dirty="0"/>
              <a:t>운반</a:t>
            </a:r>
            <a:r>
              <a:rPr lang="en-US" altLang="ko-KR" dirty="0"/>
              <a:t>: </a:t>
            </a:r>
            <a:r>
              <a:rPr lang="ko-KR" altLang="en-US" dirty="0"/>
              <a:t>아마존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(scout </a:t>
            </a:r>
            <a:r>
              <a:rPr lang="ko-KR" altLang="en-US" dirty="0" smtClean="0"/>
              <a:t>택배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태권</a:t>
            </a:r>
            <a:r>
              <a:rPr lang="en-US" altLang="ko-KR" dirty="0"/>
              <a:t>V, </a:t>
            </a:r>
            <a:r>
              <a:rPr lang="ko-KR" altLang="en-US" dirty="0"/>
              <a:t>사람이 타는 기계</a:t>
            </a:r>
            <a:endParaRPr lang="en-US" altLang="ko-KR" dirty="0"/>
          </a:p>
          <a:p>
            <a:r>
              <a:rPr lang="ko-KR" altLang="en-US" dirty="0" err="1"/>
              <a:t>수트봇</a:t>
            </a:r>
            <a:r>
              <a:rPr lang="en-US" altLang="ko-KR" dirty="0"/>
              <a:t>(suit bot)</a:t>
            </a:r>
          </a:p>
          <a:p>
            <a:r>
              <a:rPr lang="ko-KR" altLang="en-US" dirty="0"/>
              <a:t>동물 로봇</a:t>
            </a:r>
            <a:endParaRPr lang="en-US" altLang="ko-KR" dirty="0"/>
          </a:p>
          <a:p>
            <a:pPr lvl="1"/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소</a:t>
            </a:r>
            <a:r>
              <a:rPr lang="en-US" altLang="ko-KR" dirty="0"/>
              <a:t>, </a:t>
            </a:r>
            <a:r>
              <a:rPr lang="ko-KR" altLang="en-US" dirty="0"/>
              <a:t>말</a:t>
            </a:r>
            <a:r>
              <a:rPr lang="en-US" altLang="ko-KR" dirty="0"/>
              <a:t>, </a:t>
            </a:r>
            <a:r>
              <a:rPr lang="ko-KR" altLang="en-US" dirty="0"/>
              <a:t>운반용</a:t>
            </a:r>
            <a:endParaRPr lang="en-US" altLang="ko-KR" dirty="0"/>
          </a:p>
          <a:p>
            <a:r>
              <a:rPr lang="ko-KR" altLang="en-US" dirty="0"/>
              <a:t>택배 </a:t>
            </a:r>
            <a:r>
              <a:rPr lang="ko-KR" altLang="en-US" dirty="0" smtClean="0"/>
              <a:t>로봇</a:t>
            </a:r>
            <a:endParaRPr lang="en-US" altLang="ko-KR" dirty="0" smtClean="0"/>
          </a:p>
          <a:p>
            <a:r>
              <a:rPr lang="ko-KR" altLang="en-US" dirty="0" smtClean="0"/>
              <a:t>식당 서비스 로봇</a:t>
            </a:r>
            <a:r>
              <a:rPr lang="en-US" altLang="ko-KR" dirty="0" smtClean="0"/>
              <a:t>: </a:t>
            </a:r>
            <a:endParaRPr lang="en-US" altLang="ko-KR" dirty="0"/>
          </a:p>
          <a:p>
            <a:r>
              <a:rPr lang="ko-KR" altLang="en-US" dirty="0" err="1"/>
              <a:t>휴머노이드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D91B3C-1447-4E1C-B8E2-918F9CD2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로봇의 진화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421" y="177671"/>
            <a:ext cx="3741970" cy="1647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91" y="177671"/>
            <a:ext cx="2724530" cy="2238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49" y="2458028"/>
            <a:ext cx="2276793" cy="3086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342" y="1825625"/>
            <a:ext cx="3277754" cy="34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600201"/>
            <a:ext cx="5338936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Knightscope </a:t>
            </a:r>
            <a:r>
              <a:rPr lang="ko-KR" altLang="en-US" dirty="0"/>
              <a:t>미국</a:t>
            </a:r>
            <a:r>
              <a:rPr lang="en-US" altLang="ko-KR" dirty="0"/>
              <a:t>, 2016</a:t>
            </a:r>
          </a:p>
          <a:p>
            <a:pPr lvl="1"/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쇼핑몰에 배치</a:t>
            </a:r>
            <a:endParaRPr lang="en-US" altLang="ko-KR" dirty="0"/>
          </a:p>
          <a:p>
            <a:pPr lvl="1"/>
            <a:r>
              <a:rPr lang="ko-KR" altLang="en-US" dirty="0"/>
              <a:t>주요 시설 이동하면서 데이터 전송</a:t>
            </a:r>
            <a:endParaRPr lang="en-US" altLang="ko-KR" dirty="0"/>
          </a:p>
          <a:p>
            <a:pPr lvl="1"/>
            <a:r>
              <a:rPr lang="ko-KR" altLang="en-US" dirty="0"/>
              <a:t>경비원 대체보다 지원 역할</a:t>
            </a:r>
            <a:endParaRPr lang="en-US" altLang="ko-KR" dirty="0"/>
          </a:p>
          <a:p>
            <a:pPr lvl="1"/>
            <a:r>
              <a:rPr lang="ko-KR" altLang="en-US" dirty="0"/>
              <a:t>시간당 </a:t>
            </a:r>
            <a:r>
              <a:rPr lang="en-US" altLang="ko-KR" dirty="0"/>
              <a:t>6.25$</a:t>
            </a:r>
          </a:p>
          <a:p>
            <a:r>
              <a:rPr lang="ko-KR" altLang="en-US" dirty="0"/>
              <a:t>휴전선 경계 로봇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GOP</a:t>
            </a:r>
            <a:r>
              <a:rPr lang="ko-KR" altLang="en-US" dirty="0"/>
              <a:t>에서 </a:t>
            </a:r>
            <a:r>
              <a:rPr lang="ko-KR" altLang="en-US" dirty="0" err="1"/>
              <a:t>운용중</a:t>
            </a:r>
            <a:endParaRPr lang="en-US" altLang="ko-KR" dirty="0"/>
          </a:p>
          <a:p>
            <a:pPr lvl="1"/>
            <a:r>
              <a:rPr lang="ko-KR" altLang="en-US" dirty="0"/>
              <a:t>졸음</a:t>
            </a:r>
            <a:r>
              <a:rPr lang="en-US" altLang="ko-KR" dirty="0"/>
              <a:t>/</a:t>
            </a:r>
            <a:r>
              <a:rPr lang="ko-KR" altLang="en-US" dirty="0"/>
              <a:t>피로</a:t>
            </a:r>
            <a:r>
              <a:rPr lang="en-US" altLang="ko-KR" dirty="0"/>
              <a:t>/24</a:t>
            </a:r>
            <a:r>
              <a:rPr lang="ko-KR" altLang="en-US" dirty="0"/>
              <a:t>시간 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경비 로봇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61" y="1134516"/>
            <a:ext cx="3457796" cy="228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82" y="3761591"/>
            <a:ext cx="3572339" cy="20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600201"/>
            <a:ext cx="6059016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2015.12.16 </a:t>
            </a:r>
            <a:r>
              <a:rPr lang="ko-KR" altLang="en-US"/>
              <a:t>블룸버그 통신 보도</a:t>
            </a:r>
            <a:endParaRPr lang="en-US" altLang="ko-KR" dirty="0"/>
          </a:p>
          <a:p>
            <a:r>
              <a:rPr lang="ko-KR" altLang="en-US" dirty="0"/>
              <a:t>홍콩 파라다이스 </a:t>
            </a:r>
            <a:r>
              <a:rPr lang="ko-KR" altLang="en-US" dirty="0" err="1"/>
              <a:t>에네터테인먼트</a:t>
            </a:r>
            <a:r>
              <a:rPr lang="ko-KR" altLang="en-US" dirty="0"/>
              <a:t> 로봇딜러 배치</a:t>
            </a:r>
            <a:endParaRPr lang="en-US" altLang="ko-KR" dirty="0"/>
          </a:p>
          <a:p>
            <a:r>
              <a:rPr lang="ko-KR" altLang="en-US" dirty="0"/>
              <a:t>소프트뱅크 </a:t>
            </a:r>
            <a:r>
              <a:rPr lang="en-US" altLang="ko-KR" dirty="0"/>
              <a:t>‘</a:t>
            </a:r>
            <a:r>
              <a:rPr lang="ko-KR" altLang="en-US"/>
              <a:t>페퍼</a:t>
            </a:r>
            <a:r>
              <a:rPr lang="en-US" altLang="ko-KR" dirty="0"/>
              <a:t>＇</a:t>
            </a:r>
            <a:r>
              <a:rPr lang="ko-KR" altLang="en-US"/>
              <a:t>로봇</a:t>
            </a:r>
            <a:endParaRPr lang="en-US" altLang="ko-KR" dirty="0"/>
          </a:p>
          <a:p>
            <a:pPr lvl="1"/>
            <a:r>
              <a:rPr lang="ko-KR" altLang="en-US" dirty="0"/>
              <a:t>전국 </a:t>
            </a:r>
            <a:r>
              <a:rPr lang="en-US" altLang="ko-KR" dirty="0"/>
              <a:t>20</a:t>
            </a:r>
            <a:r>
              <a:rPr lang="ko-KR" altLang="en-US"/>
              <a:t>개 영업점에 배치</a:t>
            </a:r>
            <a:endParaRPr lang="en-US" altLang="ko-KR" dirty="0"/>
          </a:p>
          <a:p>
            <a:pPr lvl="1"/>
            <a:r>
              <a:rPr lang="ko-KR" altLang="en-US" dirty="0"/>
              <a:t>시급 </a:t>
            </a:r>
            <a:r>
              <a:rPr lang="en-US" altLang="ko-KR" dirty="0"/>
              <a:t>1500</a:t>
            </a:r>
            <a:r>
              <a:rPr lang="ko-KR" altLang="en-US"/>
              <a:t>엔 지급</a:t>
            </a:r>
            <a:endParaRPr lang="en-US" altLang="ko-KR" dirty="0"/>
          </a:p>
          <a:p>
            <a:pPr lvl="2"/>
            <a:r>
              <a:rPr lang="ko-KR" altLang="en-US" dirty="0"/>
              <a:t>사람의 경우 </a:t>
            </a:r>
            <a:r>
              <a:rPr lang="en-US" altLang="ko-KR" dirty="0"/>
              <a:t>798</a:t>
            </a:r>
            <a:r>
              <a:rPr lang="ko-KR" altLang="en-US"/>
              <a:t>엔</a:t>
            </a:r>
            <a:endParaRPr lang="en-US" altLang="ko-KR" dirty="0"/>
          </a:p>
          <a:p>
            <a:r>
              <a:rPr lang="ko-KR" altLang="en-US" dirty="0"/>
              <a:t>일본 </a:t>
            </a:r>
            <a:r>
              <a:rPr lang="ko-KR" altLang="en-US" dirty="0" err="1"/>
              <a:t>나가사키</a:t>
            </a:r>
            <a:r>
              <a:rPr lang="ko-KR" altLang="en-US" dirty="0"/>
              <a:t> </a:t>
            </a:r>
            <a:r>
              <a:rPr lang="ko-KR" altLang="en-US" dirty="0" err="1"/>
              <a:t>하우스텐보스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/>
              <a:t>헨나 호텔</a:t>
            </a:r>
            <a:r>
              <a:rPr lang="en-US" altLang="ko-KR" dirty="0"/>
              <a:t>＇</a:t>
            </a:r>
            <a:r>
              <a:rPr lang="ko-KR" altLang="en-US"/>
              <a:t>은 로봇 호텔리어 접객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27476" y="285728"/>
            <a:ext cx="5996717" cy="939784"/>
          </a:xfrm>
        </p:spPr>
        <p:txBody>
          <a:bodyPr/>
          <a:lstStyle/>
          <a:p>
            <a:r>
              <a:rPr lang="ko-KR" altLang="en-US" dirty="0"/>
              <a:t>카지노 딜러 로봇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96" y="1"/>
            <a:ext cx="2874640" cy="2112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76" y="2951717"/>
            <a:ext cx="22574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120181-3CFB-4790-B4EE-A580F3AE5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인간이 할 수 없는 연주들</a:t>
            </a:r>
            <a:endParaRPr lang="en-US" altLang="ko-KR" dirty="0"/>
          </a:p>
          <a:p>
            <a:pPr lvl="1"/>
            <a:r>
              <a:rPr lang="ko-KR" altLang="en-US" dirty="0"/>
              <a:t>하나의 로봇이 드럼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등 다수의 악기를 동시에 할 수 있음</a:t>
            </a:r>
            <a:endParaRPr lang="en-US" altLang="ko-KR" dirty="0"/>
          </a:p>
          <a:p>
            <a:pPr lvl="1"/>
            <a:r>
              <a:rPr lang="ko-KR" altLang="en-US" dirty="0"/>
              <a:t>가장 정교하고 연주가 어려운 곳도 무제한으로 연주 가능</a:t>
            </a:r>
            <a:endParaRPr lang="en-US" altLang="ko-KR" dirty="0"/>
          </a:p>
          <a:p>
            <a:r>
              <a:rPr lang="ko-KR" altLang="en-US" dirty="0"/>
              <a:t>실제 로봇 가수 그룹도 있음</a:t>
            </a:r>
            <a:endParaRPr lang="en-US" altLang="ko-KR" dirty="0"/>
          </a:p>
          <a:p>
            <a:pPr lvl="1"/>
            <a:r>
              <a:rPr lang="en-US" altLang="ko-KR" dirty="0"/>
              <a:t>Z-Machine robot band </a:t>
            </a:r>
          </a:p>
          <a:p>
            <a:pPr lvl="1"/>
            <a:r>
              <a:rPr lang="en-US" altLang="ko-KR" dirty="0">
                <a:hlinkClick r:id="rId2"/>
              </a:rPr>
              <a:t>https://www.youtube.com/watch?v=koT0i0JmXKk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기타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https://www.youtube.com/watch?v=8VSLcMMI3-0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10 Arduino Music project</a:t>
            </a:r>
          </a:p>
          <a:p>
            <a:pPr lvl="1"/>
            <a:r>
              <a:rPr lang="en-US" altLang="ko-KR" dirty="0">
                <a:hlinkClick r:id="rId4"/>
              </a:rPr>
              <a:t>https://www.youtube.com/watch?v=39YUvCqxPSs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콜라캔</a:t>
            </a:r>
            <a:r>
              <a:rPr lang="en-US" altLang="ko-KR" dirty="0"/>
              <a:t>, </a:t>
            </a:r>
            <a:r>
              <a:rPr lang="ko-KR" altLang="en-US" dirty="0"/>
              <a:t>키보드 기타</a:t>
            </a:r>
            <a:r>
              <a:rPr lang="en-US" altLang="ko-KR" dirty="0"/>
              <a:t>, </a:t>
            </a:r>
            <a:r>
              <a:rPr lang="ko-KR" altLang="en-US" dirty="0"/>
              <a:t>모든 것이 악기로 변신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A38560-8FE3-4F3D-8FA2-374CF879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 연주 로봇들</a:t>
            </a:r>
          </a:p>
        </p:txBody>
      </p:sp>
    </p:spTree>
    <p:extLst>
      <p:ext uri="{BB962C8B-B14F-4D97-AF65-F5344CB8AC3E}">
        <p14:creationId xmlns:p14="http://schemas.microsoft.com/office/powerpoint/2010/main" val="161647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탁구 로봇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285861"/>
            <a:ext cx="8229600" cy="4840303"/>
          </a:xfrm>
        </p:spPr>
        <p:txBody>
          <a:bodyPr/>
          <a:lstStyle/>
          <a:p>
            <a:r>
              <a:rPr lang="en-US" altLang="ko-KR" dirty="0"/>
              <a:t>KUKA </a:t>
            </a:r>
            <a:r>
              <a:rPr lang="ko-KR" altLang="en-US" dirty="0" err="1"/>
              <a:t>로보틱스</a:t>
            </a:r>
            <a:r>
              <a:rPr lang="en-US" altLang="ko-KR" dirty="0"/>
              <a:t>, </a:t>
            </a:r>
            <a:r>
              <a:rPr lang="ko-KR" altLang="en-US" dirty="0"/>
              <a:t>독일 산업용 로봇 회사</a:t>
            </a:r>
            <a:endParaRPr lang="en-US" altLang="ko-KR" dirty="0"/>
          </a:p>
          <a:p>
            <a:pPr lvl="1"/>
            <a:r>
              <a:rPr lang="ko-KR" altLang="en-US" dirty="0"/>
              <a:t>랭킹 </a:t>
            </a:r>
            <a:r>
              <a:rPr lang="en-US" altLang="ko-KR" dirty="0"/>
              <a:t>1-2</a:t>
            </a:r>
            <a:r>
              <a:rPr lang="ko-KR" altLang="en-US" dirty="0"/>
              <a:t>위 선수 </a:t>
            </a:r>
            <a:r>
              <a:rPr lang="ko-KR" altLang="en-US" dirty="0" err="1"/>
              <a:t>티모볼</a:t>
            </a:r>
            <a:r>
              <a:rPr lang="en-US" altLang="ko-KR" dirty="0"/>
              <a:t>(33)</a:t>
            </a:r>
            <a:r>
              <a:rPr lang="ko-KR" altLang="en-US" dirty="0"/>
              <a:t>과 대결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11:9</a:t>
            </a:r>
            <a:r>
              <a:rPr lang="ko-KR" altLang="en-US" dirty="0"/>
              <a:t>로 </a:t>
            </a:r>
            <a:r>
              <a:rPr lang="ko-KR" altLang="en-US" dirty="0" err="1"/>
              <a:t>아슬하게</a:t>
            </a:r>
            <a:r>
              <a:rPr lang="ko-KR" altLang="en-US" dirty="0"/>
              <a:t> 승리</a:t>
            </a:r>
            <a:endParaRPr lang="en-US" altLang="ko-KR" dirty="0"/>
          </a:p>
          <a:p>
            <a:pPr lvl="1"/>
            <a:r>
              <a:rPr lang="en-US" altLang="ko-KR" sz="1600" dirty="0">
                <a:hlinkClick r:id="rId2"/>
              </a:rPr>
              <a:t>http://stv.seoul.co.kr/news/newsView.php?id=20140312500169</a:t>
            </a:r>
            <a:r>
              <a:rPr lang="en-US" altLang="ko-KR" sz="1600" dirty="0"/>
              <a:t> </a:t>
            </a:r>
          </a:p>
          <a:p>
            <a:r>
              <a:rPr lang="ko-KR" altLang="en-US" dirty="0"/>
              <a:t>다른 탁구 로봇</a:t>
            </a:r>
            <a:endParaRPr lang="en-US" altLang="ko-KR" dirty="0">
              <a:hlinkClick r:id="rId3"/>
            </a:endParaRPr>
          </a:p>
          <a:p>
            <a:pPr lvl="1"/>
            <a:r>
              <a:rPr lang="en-US" altLang="ko-KR" sz="1600" dirty="0">
                <a:hlinkClick r:id="rId3"/>
              </a:rPr>
              <a:t>https://www.youtube.com/watch?v=imVNg9j7rvU</a:t>
            </a:r>
            <a:r>
              <a:rPr lang="en-US" altLang="ko-KR" sz="1600" dirty="0"/>
              <a:t> </a:t>
            </a:r>
          </a:p>
          <a:p>
            <a:r>
              <a:rPr lang="ko-KR" altLang="en-US" dirty="0"/>
              <a:t>연습용 탁구 로봇은 저렴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4878" y="4643446"/>
            <a:ext cx="3983122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4166" y="4643446"/>
            <a:ext cx="3627978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336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B2D18A-CE8E-4332-8B9B-DA36D1EBB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주행 방법</a:t>
            </a:r>
            <a:r>
              <a:rPr lang="en-US" altLang="ko-KR" dirty="0"/>
              <a:t>: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문턱 넘기</a:t>
            </a:r>
            <a:endParaRPr lang="en-US" altLang="ko-KR" dirty="0"/>
          </a:p>
          <a:p>
            <a:r>
              <a:rPr lang="ko-KR" altLang="en-US" dirty="0"/>
              <a:t>카펫 인식</a:t>
            </a:r>
            <a:endParaRPr lang="en-US" altLang="ko-KR" dirty="0"/>
          </a:p>
          <a:p>
            <a:r>
              <a:rPr lang="ko-KR" altLang="en-US" dirty="0"/>
              <a:t>구석구석 청소</a:t>
            </a:r>
            <a:endParaRPr lang="en-US" altLang="ko-KR" dirty="0"/>
          </a:p>
          <a:p>
            <a:r>
              <a:rPr lang="ko-KR" altLang="en-US" dirty="0"/>
              <a:t>자동충전</a:t>
            </a:r>
            <a:endParaRPr lang="en-US" altLang="ko-KR" dirty="0"/>
          </a:p>
          <a:p>
            <a:r>
              <a:rPr lang="ko-KR" altLang="en-US" dirty="0"/>
              <a:t>물걸레 기능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아이클로보</a:t>
            </a:r>
            <a:r>
              <a:rPr lang="ko-KR" altLang="en-US" dirty="0"/>
              <a:t> 오메가 로봇 영상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://www.youtube.com/watch?time_continue=140&amp;v=tqq-iGpWBtQ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B4CD0DA-A141-476B-874D-47F5BF0C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청소기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42856-6E82-47EB-A5A4-A9A361CF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225512"/>
            <a:ext cx="34861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6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로봇의 전성시대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무인 자동차</a:t>
            </a:r>
            <a:r>
              <a:rPr lang="en-US" altLang="ko-KR" dirty="0"/>
              <a:t>, </a:t>
            </a:r>
            <a:r>
              <a:rPr lang="ko-KR" altLang="en-US" dirty="0"/>
              <a:t>무인 비행기</a:t>
            </a:r>
            <a:r>
              <a:rPr lang="en-US" altLang="ko-KR" dirty="0"/>
              <a:t>, </a:t>
            </a:r>
            <a:r>
              <a:rPr lang="ko-KR" altLang="en-US" dirty="0"/>
              <a:t>경비 로봇</a:t>
            </a:r>
            <a:r>
              <a:rPr lang="en-US" altLang="ko-KR" dirty="0"/>
              <a:t>, </a:t>
            </a:r>
            <a:r>
              <a:rPr lang="ko-KR" altLang="en-US" dirty="0"/>
              <a:t>전투 로봇</a:t>
            </a:r>
            <a:endParaRPr lang="en-US" altLang="ko-KR" dirty="0"/>
          </a:p>
          <a:p>
            <a:r>
              <a:rPr lang="ko-KR" altLang="en-US" dirty="0"/>
              <a:t>철인 아톰</a:t>
            </a:r>
            <a:r>
              <a:rPr lang="en-US" altLang="ko-KR" dirty="0"/>
              <a:t>, </a:t>
            </a:r>
            <a:r>
              <a:rPr lang="ko-KR" altLang="en-US" dirty="0"/>
              <a:t>로봇 태권 </a:t>
            </a:r>
            <a:r>
              <a:rPr lang="en-US" altLang="ko-KR" dirty="0"/>
              <a:t>V, </a:t>
            </a:r>
            <a:r>
              <a:rPr lang="ko-KR" altLang="en-US" dirty="0"/>
              <a:t>입는 로봇</a:t>
            </a:r>
            <a:endParaRPr lang="en-US" altLang="ko-KR" dirty="0"/>
          </a:p>
          <a:p>
            <a:r>
              <a:rPr lang="ko-KR" altLang="en-US" dirty="0"/>
              <a:t>보행 보조 로봇</a:t>
            </a:r>
            <a:endParaRPr lang="en-US" altLang="ko-KR" dirty="0"/>
          </a:p>
          <a:p>
            <a:r>
              <a:rPr lang="ko-KR" altLang="en-US" dirty="0" smtClean="0"/>
              <a:t>화성탐사 </a:t>
            </a:r>
            <a:r>
              <a:rPr lang="ko-KR" altLang="en-US" dirty="0"/>
              <a:t>로봇</a:t>
            </a:r>
            <a:endParaRPr lang="en-US" altLang="ko-KR" dirty="0"/>
          </a:p>
          <a:p>
            <a:r>
              <a:rPr lang="ko-KR" altLang="en-US" dirty="0"/>
              <a:t>제조현장은 이미 로봇</a:t>
            </a:r>
            <a:endParaRPr lang="en-US" altLang="ko-KR" dirty="0"/>
          </a:p>
          <a:p>
            <a:pPr lvl="1"/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반도체 등 모두</a:t>
            </a:r>
            <a:r>
              <a:rPr lang="en-US" altLang="ko-KR" dirty="0"/>
              <a:t> </a:t>
            </a:r>
            <a:r>
              <a:rPr lang="ko-KR" altLang="en-US" dirty="0"/>
              <a:t>무인화</a:t>
            </a:r>
            <a:endParaRPr lang="en-US" altLang="ko-KR" dirty="0"/>
          </a:p>
          <a:p>
            <a:pPr lvl="1"/>
            <a:r>
              <a:rPr lang="ko-KR" altLang="en-US" dirty="0"/>
              <a:t>사람은 보조 역할</a:t>
            </a:r>
            <a:r>
              <a:rPr lang="en-US" altLang="ko-KR" dirty="0"/>
              <a:t>. </a:t>
            </a:r>
            <a:r>
              <a:rPr lang="ko-KR" altLang="en-US" dirty="0"/>
              <a:t>로봇이 잘 하고 있는가 감시</a:t>
            </a:r>
            <a:endParaRPr lang="en-US" altLang="ko-KR" dirty="0"/>
          </a:p>
          <a:p>
            <a:pPr lvl="1"/>
            <a:r>
              <a:rPr lang="ko-KR" altLang="en-US" dirty="0"/>
              <a:t>로봇 노동자는 성실</a:t>
            </a:r>
            <a:r>
              <a:rPr lang="en-US" altLang="ko-KR" dirty="0"/>
              <a:t>, </a:t>
            </a:r>
            <a:r>
              <a:rPr lang="ko-KR" altLang="en-US" dirty="0"/>
              <a:t>저비용</a:t>
            </a:r>
            <a:r>
              <a:rPr lang="en-US" altLang="ko-KR" dirty="0"/>
              <a:t>, 24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로봇 물고기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청소 로봇</a:t>
            </a:r>
            <a:r>
              <a:rPr lang="en-US" altLang="ko-KR" dirty="0"/>
              <a:t>, </a:t>
            </a:r>
            <a:r>
              <a:rPr lang="ko-KR" altLang="en-US" dirty="0"/>
              <a:t>아이들 도우미</a:t>
            </a:r>
            <a:r>
              <a:rPr lang="en-US" altLang="ko-KR" dirty="0"/>
              <a:t>, </a:t>
            </a:r>
            <a:r>
              <a:rPr lang="ko-KR" altLang="en-US" dirty="0"/>
              <a:t>애완동물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https://www.youtube.com/watch?v=TsaES--OTzM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5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Insect Robot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268761"/>
            <a:ext cx="8229600" cy="4857403"/>
          </a:xfrm>
        </p:spPr>
        <p:txBody>
          <a:bodyPr/>
          <a:lstStyle/>
          <a:p>
            <a:pPr marL="342900" lvl="1" indent="-342900"/>
            <a:r>
              <a:rPr lang="en-US" altLang="ko-KR" dirty="0"/>
              <a:t>MAV (micro), </a:t>
            </a:r>
            <a:r>
              <a:rPr lang="ko-KR" altLang="en-US" dirty="0" err="1"/>
              <a:t>나노</a:t>
            </a:r>
            <a:r>
              <a:rPr lang="ko-KR" altLang="en-US" dirty="0"/>
              <a:t> </a:t>
            </a:r>
            <a:r>
              <a:rPr lang="en-US" altLang="ko-KR" dirty="0"/>
              <a:t>UAV: </a:t>
            </a:r>
            <a:r>
              <a:rPr lang="ko-KR" altLang="en-US" dirty="0"/>
              <a:t>영국 헬기</a:t>
            </a:r>
            <a:endParaRPr lang="en-US" altLang="ko-KR" dirty="0"/>
          </a:p>
          <a:p>
            <a:pPr marL="742950" lvl="2" indent="-342900"/>
            <a:r>
              <a:rPr lang="en-US" altLang="ko-KR" dirty="0">
                <a:hlinkClick r:id="rId2"/>
              </a:rPr>
              <a:t>http://www.youtube.com/watch?v=7gQSkppYviw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잠자리 곤충 로봇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http://www.youtube.com/watch?v=vDhyN4ouxMs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hlinkClick r:id="rId4"/>
              </a:rPr>
              <a:t>http://www.youtube.com/watch?v=TDuvBurbjVU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http://www.youtube.com/watch?v=80JqgUe8-yQ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군사용외에도</a:t>
            </a:r>
            <a:r>
              <a:rPr lang="ko-KR" altLang="en-US" dirty="0"/>
              <a:t> 다목적 전망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19536" y="4725145"/>
            <a:ext cx="2808312" cy="194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76120" y="4581128"/>
            <a:ext cx="2559038" cy="203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27848" y="4725145"/>
            <a:ext cx="2376264" cy="199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060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91545" y="1628801"/>
            <a:ext cx="5256583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ko-KR" altLang="en-US" dirty="0" err="1"/>
              <a:t>버클리대</a:t>
            </a:r>
            <a:r>
              <a:rPr lang="en-US" altLang="ko-KR" dirty="0"/>
              <a:t>, </a:t>
            </a:r>
            <a:r>
              <a:rPr lang="ko-KR" altLang="en-US" dirty="0" err="1"/>
              <a:t>난양공대</a:t>
            </a:r>
            <a:r>
              <a:rPr lang="ko-KR" altLang="en-US" dirty="0"/>
              <a:t> 합동 발표</a:t>
            </a:r>
            <a:endParaRPr lang="en-US" altLang="ko-KR" dirty="0"/>
          </a:p>
          <a:p>
            <a:pPr lvl="1"/>
            <a:r>
              <a:rPr lang="ko-KR" altLang="en-US" dirty="0"/>
              <a:t>딱정벌레를 원격제어</a:t>
            </a:r>
            <a:endParaRPr lang="en-US" altLang="ko-KR" dirty="0"/>
          </a:p>
          <a:p>
            <a:pPr lvl="1"/>
            <a:r>
              <a:rPr lang="ko-KR" altLang="en-US" dirty="0"/>
              <a:t>신경근육데이터를 분석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ko-KR" altLang="en-US" dirty="0" err="1"/>
              <a:t>노스캐롤라이나주립대</a:t>
            </a:r>
            <a:endParaRPr lang="en-US" altLang="ko-KR" dirty="0"/>
          </a:p>
          <a:p>
            <a:pPr lvl="1"/>
            <a:r>
              <a:rPr lang="ko-KR" altLang="en-US" dirty="0"/>
              <a:t>바퀴벌레 제어 성공</a:t>
            </a:r>
            <a:endParaRPr lang="en-US" altLang="ko-KR" dirty="0"/>
          </a:p>
          <a:p>
            <a:pPr lvl="1"/>
            <a:r>
              <a:rPr lang="ko-KR" altLang="en-US" dirty="0" err="1"/>
              <a:t>바이오봇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곤충보호협회가 필요할 수도</a:t>
            </a:r>
            <a:endParaRPr lang="en-US" altLang="ko-KR" dirty="0"/>
          </a:p>
          <a:p>
            <a:pPr lvl="1"/>
            <a:r>
              <a:rPr lang="ko-KR" altLang="en-US" dirty="0"/>
              <a:t>곤충을 노예로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곤충을 사이보그로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124745"/>
            <a:ext cx="3393843" cy="292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052103"/>
            <a:ext cx="3393843" cy="249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9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eMotion</a:t>
            </a:r>
            <a:r>
              <a:rPr lang="en-US" altLang="ko-KR" dirty="0"/>
              <a:t> Butterflies</a:t>
            </a:r>
          </a:p>
          <a:p>
            <a:r>
              <a:rPr lang="en-US" altLang="ko-KR" dirty="0"/>
              <a:t>Flex Shape Gripper</a:t>
            </a:r>
          </a:p>
          <a:p>
            <a:r>
              <a:rPr lang="en-US" altLang="ko-KR" dirty="0"/>
              <a:t>Bionic Kangaroo</a:t>
            </a:r>
          </a:p>
          <a:p>
            <a:r>
              <a:rPr lang="en-US" altLang="ko-KR" dirty="0"/>
              <a:t>Bionic </a:t>
            </a:r>
            <a:r>
              <a:rPr lang="en-US" altLang="ko-KR" dirty="0" err="1"/>
              <a:t>Opter</a:t>
            </a:r>
            <a:r>
              <a:rPr lang="en-US" altLang="ko-KR" dirty="0"/>
              <a:t> (</a:t>
            </a:r>
            <a:r>
              <a:rPr lang="ko-KR" altLang="en-US" dirty="0"/>
              <a:t>잠자리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Smart Bird</a:t>
            </a:r>
          </a:p>
          <a:p>
            <a:r>
              <a:rPr lang="en-US" altLang="ko-KR" dirty="0"/>
              <a:t>Exo Hand</a:t>
            </a:r>
          </a:p>
          <a:p>
            <a:r>
              <a:rPr lang="en-US" altLang="ko-KR" dirty="0"/>
              <a:t>Bionic Penguin</a:t>
            </a:r>
          </a:p>
          <a:p>
            <a:r>
              <a:rPr lang="en-US" altLang="ko-KR" dirty="0">
                <a:hlinkClick r:id="rId2"/>
              </a:rPr>
              <a:t>https://www.youtube.com/watch?v=FcOot7JhtMI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독일 </a:t>
            </a:r>
            <a:r>
              <a:rPr lang="ko-KR" altLang="en-US" dirty="0" err="1"/>
              <a:t>페스토</a:t>
            </a:r>
            <a:r>
              <a:rPr lang="ko-KR" altLang="en-US" dirty="0"/>
              <a:t> 연구소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82" y="1225512"/>
            <a:ext cx="3902719" cy="2096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82" y="3321954"/>
            <a:ext cx="3902719" cy="17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31480E-8342-42A0-841E-47A6978E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Automaton: </a:t>
            </a:r>
            <a:r>
              <a:rPr lang="ko-KR" altLang="en-US" dirty="0"/>
              <a:t>기계로 만든 자동화 기구</a:t>
            </a:r>
            <a:endParaRPr lang="en-US" altLang="ko-KR" dirty="0"/>
          </a:p>
          <a:p>
            <a:r>
              <a:rPr lang="ko-KR" altLang="en-US" dirty="0"/>
              <a:t>물시계</a:t>
            </a:r>
            <a:r>
              <a:rPr lang="en-US" altLang="ko-KR" dirty="0"/>
              <a:t>(</a:t>
            </a:r>
            <a:r>
              <a:rPr lang="ko-KR" altLang="en-US" dirty="0"/>
              <a:t>漏刻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한나라</a:t>
            </a:r>
            <a:r>
              <a:rPr lang="en-US" altLang="ko-KR" dirty="0"/>
              <a:t>(?), </a:t>
            </a:r>
            <a:r>
              <a:rPr lang="ko-KR" altLang="en-US" dirty="0"/>
              <a:t>당나라 기록</a:t>
            </a:r>
            <a:endParaRPr lang="en-US" altLang="ko-KR" dirty="0"/>
          </a:p>
          <a:p>
            <a:pPr lvl="1"/>
            <a:r>
              <a:rPr lang="en-US" altLang="ko-KR" dirty="0"/>
              <a:t>671</a:t>
            </a:r>
            <a:r>
              <a:rPr lang="ko-KR" altLang="en-US" dirty="0"/>
              <a:t>년 백제 천문학자가 일본의 물시계 전수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일본 기록</a:t>
            </a:r>
            <a:endParaRPr lang="en-US" altLang="ko-KR" dirty="0"/>
          </a:p>
          <a:p>
            <a:pPr lvl="1"/>
            <a:r>
              <a:rPr lang="en-US" altLang="ko-KR" dirty="0"/>
              <a:t>718</a:t>
            </a:r>
            <a:r>
              <a:rPr lang="ko-KR" altLang="en-US" dirty="0"/>
              <a:t>년 신라</a:t>
            </a:r>
            <a:r>
              <a:rPr lang="en-US" altLang="ko-KR" dirty="0"/>
              <a:t>, </a:t>
            </a:r>
            <a:r>
              <a:rPr lang="ko-KR" altLang="en-US" dirty="0" err="1"/>
              <a:t>누각전</a:t>
            </a:r>
            <a:r>
              <a:rPr lang="en-US" altLang="ko-KR" dirty="0"/>
              <a:t>(</a:t>
            </a:r>
            <a:r>
              <a:rPr lang="ko-KR" altLang="en-US" dirty="0"/>
              <a:t>漏刻典</a:t>
            </a:r>
            <a:r>
              <a:rPr lang="en-US" altLang="ko-KR" dirty="0"/>
              <a:t>)</a:t>
            </a:r>
            <a:r>
              <a:rPr lang="ko-KR" altLang="en-US" dirty="0"/>
              <a:t>이 설치되어 박사 </a:t>
            </a:r>
            <a:r>
              <a:rPr lang="en-US" altLang="ko-KR" dirty="0"/>
              <a:t>6</a:t>
            </a:r>
            <a:r>
              <a:rPr lang="ko-KR" altLang="en-US" dirty="0"/>
              <a:t>명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>
                <a:sym typeface="Wingdings" panose="05000000000000000000" pitchFamily="2" charset="2"/>
              </a:rPr>
              <a:t>삼국사기</a:t>
            </a:r>
            <a:endParaRPr lang="en-US" altLang="ko-KR" dirty="0"/>
          </a:p>
          <a:p>
            <a:pPr lvl="1"/>
            <a:r>
              <a:rPr lang="ko-KR" altLang="en-US" dirty="0"/>
              <a:t>원나라 </a:t>
            </a:r>
            <a:r>
              <a:rPr lang="en-US" altLang="ko-KR" dirty="0"/>
              <a:t>1316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단 물시계</a:t>
            </a:r>
            <a:endParaRPr lang="en-US" altLang="ko-KR" dirty="0"/>
          </a:p>
          <a:p>
            <a:pPr lvl="1"/>
            <a:r>
              <a:rPr lang="ko-KR" altLang="en-US" dirty="0"/>
              <a:t>자격루</a:t>
            </a:r>
            <a:r>
              <a:rPr lang="en-US" altLang="ko-KR" dirty="0"/>
              <a:t>(</a:t>
            </a:r>
            <a:r>
              <a:rPr lang="ko-KR" altLang="en-US" dirty="0"/>
              <a:t>自擊漏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1434</a:t>
            </a:r>
            <a:r>
              <a:rPr lang="ko-KR" altLang="en-US" dirty="0"/>
              <a:t>년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https://www.youtube.com/watch?v=jglYdQQMkDA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천문시계 체코</a:t>
            </a:r>
            <a:r>
              <a:rPr lang="en-US" altLang="ko-KR" dirty="0"/>
              <a:t>, 1410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자동 시보 </a:t>
            </a:r>
            <a:r>
              <a:rPr lang="ko-KR" altLang="en-US" dirty="0" smtClean="0"/>
              <a:t>장치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26DD38-7991-4E07-A691-D792F97D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로봇의 역사</a:t>
            </a:r>
          </a:p>
        </p:txBody>
      </p:sp>
    </p:spTree>
    <p:extLst>
      <p:ext uri="{BB962C8B-B14F-4D97-AF65-F5344CB8AC3E}">
        <p14:creationId xmlns:p14="http://schemas.microsoft.com/office/powerpoint/2010/main" val="92553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263321-04BD-4969-8272-CD17ED32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팔로 하기 힘든 작업을 수행</a:t>
            </a:r>
            <a:endParaRPr lang="en-US" altLang="ko-KR" dirty="0"/>
          </a:p>
          <a:p>
            <a:r>
              <a:rPr lang="ko-KR" altLang="en-US" dirty="0" err="1"/>
              <a:t>십각목</a:t>
            </a:r>
            <a:r>
              <a:rPr lang="en-US" altLang="ko-KR" dirty="0"/>
              <a:t>: </a:t>
            </a:r>
            <a:r>
              <a:rPr lang="ko-KR" altLang="en-US" dirty="0"/>
              <a:t>다리가 </a:t>
            </a:r>
            <a:r>
              <a:rPr lang="en-US" altLang="ko-KR" dirty="0"/>
              <a:t>10</a:t>
            </a:r>
            <a:r>
              <a:rPr lang="ko-KR" altLang="en-US" dirty="0"/>
              <a:t>개인 갑각류들</a:t>
            </a:r>
            <a:endParaRPr lang="en-US" altLang="ko-KR" dirty="0"/>
          </a:p>
          <a:p>
            <a:pPr lvl="1"/>
            <a:r>
              <a:rPr lang="ko-KR" altLang="en-US" dirty="0"/>
              <a:t>게</a:t>
            </a:r>
            <a:r>
              <a:rPr lang="en-US" altLang="ko-KR" dirty="0"/>
              <a:t>, </a:t>
            </a:r>
            <a:r>
              <a:rPr lang="ko-KR" altLang="en-US" dirty="0"/>
              <a:t>새우</a:t>
            </a:r>
            <a:r>
              <a:rPr lang="en-US" altLang="ko-KR" dirty="0"/>
              <a:t>, </a:t>
            </a:r>
            <a:r>
              <a:rPr lang="ko-KR" altLang="en-US" dirty="0"/>
              <a:t>가재 등</a:t>
            </a:r>
            <a:endParaRPr lang="en-US" altLang="ko-KR" dirty="0"/>
          </a:p>
          <a:p>
            <a:pPr lvl="1"/>
            <a:r>
              <a:rPr lang="ko-KR" altLang="en-US" dirty="0"/>
              <a:t>두족류</a:t>
            </a:r>
            <a:r>
              <a:rPr lang="en-US" altLang="ko-KR" dirty="0"/>
              <a:t>: </a:t>
            </a:r>
            <a:r>
              <a:rPr lang="ko-KR" altLang="en-US" dirty="0"/>
              <a:t>오징어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문어 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 err="1"/>
              <a:t>MetaArms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https://www.facebook.com/ExoskeletonforDuchenne/videos/337879833635614/UzpfSTE1NjkyMDQ0NjE6MTAyMTE4ODk3ODMwNzExNzg/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두 발로 인공 팔을 제어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35D46F-F6BC-4AC6-8CA0-8B4C086A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인간의 팔이 </a:t>
            </a:r>
            <a:r>
              <a:rPr lang="en-US" altLang="ko-KR" dirty="0"/>
              <a:t>4</a:t>
            </a:r>
            <a:r>
              <a:rPr lang="ko-KR" altLang="en-US" dirty="0"/>
              <a:t>개라면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28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영화속의</a:t>
            </a:r>
            <a:r>
              <a:rPr lang="ko-KR" altLang="en-US" dirty="0"/>
              <a:t> 로봇 이야기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스필버그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</a:p>
          <a:p>
            <a:r>
              <a:rPr lang="ko-KR" altLang="en-US" dirty="0" err="1"/>
              <a:t>로보캅</a:t>
            </a:r>
            <a:endParaRPr lang="en-US" altLang="ko-KR" dirty="0"/>
          </a:p>
          <a:p>
            <a:r>
              <a:rPr lang="ko-KR" altLang="en-US" dirty="0" err="1"/>
              <a:t>터미네이터</a:t>
            </a:r>
            <a:r>
              <a:rPr lang="ko-KR" altLang="en-US" dirty="0"/>
              <a:t> </a:t>
            </a:r>
            <a:r>
              <a:rPr lang="en-US" altLang="ko-KR" dirty="0"/>
              <a:t>I,II,III</a:t>
            </a:r>
          </a:p>
          <a:p>
            <a:r>
              <a:rPr lang="en-US" altLang="ko-KR" dirty="0"/>
              <a:t>Matrix </a:t>
            </a:r>
          </a:p>
          <a:p>
            <a:r>
              <a:rPr lang="ko-KR" altLang="en-US" dirty="0" err="1"/>
              <a:t>아이언맨</a:t>
            </a:r>
            <a:r>
              <a:rPr lang="en-US" altLang="ko-KR" dirty="0"/>
              <a:t>(</a:t>
            </a:r>
            <a:r>
              <a:rPr lang="ko-KR" altLang="en-US" dirty="0"/>
              <a:t>인간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아이로봇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로봇올림픽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4" y="1268760"/>
            <a:ext cx="2676073" cy="213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88" y="1268761"/>
            <a:ext cx="2247254" cy="324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88" y="3402883"/>
            <a:ext cx="2327658" cy="345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3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5D673B-F2E5-4ED0-A95E-7D08AE7E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576" y="1590676"/>
            <a:ext cx="3933877" cy="452596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최초 성인로봇 대여</a:t>
            </a:r>
            <a:endParaRPr lang="en-US" altLang="ko-KR" dirty="0"/>
          </a:p>
          <a:p>
            <a:pPr lvl="1"/>
            <a:r>
              <a:rPr lang="en-US" altLang="ko-KR" dirty="0"/>
              <a:t>2017.9.19</a:t>
            </a:r>
          </a:p>
          <a:p>
            <a:pPr lvl="1"/>
            <a:r>
              <a:rPr lang="ko-KR" altLang="en-US" dirty="0"/>
              <a:t>당국에 의해 금지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Sophia, HANSON</a:t>
            </a:r>
            <a:endParaRPr lang="en-US" altLang="ko-KR" dirty="0"/>
          </a:p>
          <a:p>
            <a:r>
              <a:rPr lang="en-US" altLang="ko-KR" dirty="0"/>
              <a:t>ERICA : </a:t>
            </a:r>
            <a:r>
              <a:rPr lang="en-US" altLang="ko-KR" dirty="0">
                <a:hlinkClick r:id="rId3"/>
              </a:rPr>
              <a:t>https://goo.gl/wCuLVI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GEMINOID DK : </a:t>
            </a:r>
            <a:r>
              <a:rPr lang="en-US" altLang="ko-KR" dirty="0">
                <a:hlinkClick r:id="rId4"/>
              </a:rPr>
              <a:t>https://goo.gl/fN8eU9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Kodomoroid</a:t>
            </a:r>
            <a:r>
              <a:rPr lang="en-US" altLang="ko-KR" dirty="0"/>
              <a:t> and </a:t>
            </a:r>
            <a:r>
              <a:rPr lang="en-US" altLang="ko-KR" dirty="0" err="1"/>
              <a:t>Otonaroid</a:t>
            </a:r>
            <a:r>
              <a:rPr lang="en-US" altLang="ko-KR" dirty="0"/>
              <a:t> : </a:t>
            </a:r>
            <a:r>
              <a:rPr lang="en-US" altLang="ko-KR" dirty="0">
                <a:hlinkClick r:id="rId5"/>
              </a:rPr>
              <a:t>https://goo.gl/eidDLn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JIA </a:t>
            </a:r>
            <a:r>
              <a:rPr lang="en-US" altLang="ko-KR" dirty="0" err="1"/>
              <a:t>JIA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https://goo.gl/GaqeDt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C9E8E26-7F09-4237-A7AD-F176F959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휴머노이드</a:t>
            </a:r>
            <a:r>
              <a:rPr lang="ko-KR" altLang="en-US" dirty="0"/>
              <a:t> 시대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222A9-6AC4-403C-877D-8EF065BD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77" y="1340768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1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3B9D4-6DFB-40C3-8017-B1232F4A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판매중인 </a:t>
            </a:r>
            <a:r>
              <a:rPr lang="ko-KR" altLang="en-US" dirty="0" err="1"/>
              <a:t>휴머노이드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144AC-AA68-4CB8-8540-AB85029E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소프트뱅크 </a:t>
            </a:r>
            <a:r>
              <a:rPr lang="en-US" altLang="ko-KR" dirty="0"/>
              <a:t>Pepper,</a:t>
            </a:r>
            <a:r>
              <a:rPr lang="ko-KR" altLang="en-US" dirty="0"/>
              <a:t> 인간의 감정을 표현</a:t>
            </a:r>
            <a:endParaRPr lang="en-US" altLang="ko-KR" dirty="0"/>
          </a:p>
          <a:p>
            <a:r>
              <a:rPr lang="ko-KR" altLang="en-US" dirty="0" err="1"/>
              <a:t>유비테크</a:t>
            </a:r>
            <a:r>
              <a:rPr lang="en-US" altLang="ko-KR" dirty="0"/>
              <a:t>, </a:t>
            </a:r>
            <a:r>
              <a:rPr lang="ko-KR" altLang="en-US" dirty="0"/>
              <a:t>알파</a:t>
            </a:r>
            <a:r>
              <a:rPr lang="en-US" altLang="ko-KR" dirty="0"/>
              <a:t>1Pro 60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/>
            <a:r>
              <a:rPr lang="ko-KR" altLang="en-US" dirty="0"/>
              <a:t>동작 제어</a:t>
            </a:r>
            <a:r>
              <a:rPr lang="en-US" altLang="ko-KR" dirty="0"/>
              <a:t>, 16</a:t>
            </a:r>
            <a:r>
              <a:rPr lang="ko-KR" altLang="en-US" dirty="0"/>
              <a:t>개 서버모터</a:t>
            </a:r>
            <a:r>
              <a:rPr lang="en-US" altLang="ko-KR" dirty="0"/>
              <a:t>, </a:t>
            </a:r>
            <a:r>
              <a:rPr lang="ko-KR" altLang="en-US" dirty="0"/>
              <a:t>알렉스 탑재 등</a:t>
            </a:r>
            <a:endParaRPr lang="en-US" altLang="ko-KR" dirty="0"/>
          </a:p>
          <a:p>
            <a:pPr lvl="1"/>
            <a:r>
              <a:rPr lang="en-US" altLang="ko-KR" dirty="0"/>
              <a:t>JIMU</a:t>
            </a:r>
            <a:r>
              <a:rPr lang="ko-KR" altLang="en-US" dirty="0"/>
              <a:t> </a:t>
            </a:r>
            <a:r>
              <a:rPr lang="ko-KR" altLang="en-US" dirty="0" err="1"/>
              <a:t>블럭코딩</a:t>
            </a:r>
            <a:r>
              <a:rPr lang="ko-KR" altLang="en-US" dirty="0"/>
              <a:t> 로봇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A5D1F2-10C4-4E3A-B21A-6C463115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52" y="3847809"/>
            <a:ext cx="2006724" cy="28319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C1FBAE-CCD8-44E1-B4E2-8D5A6509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58" y="3847809"/>
            <a:ext cx="2006724" cy="2182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F153EE-099D-4EA2-B27A-63A0285C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42" y="3863181"/>
            <a:ext cx="1504921" cy="28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11B7-39B6-4748-AD8F-8F6434FD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Uncanny </a:t>
            </a:r>
            <a:r>
              <a:rPr lang="ko-KR" altLang="en-US" dirty="0"/>
              <a:t>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869E1-8604-4054-A47C-04F6BD5C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로봇신문사 </a:t>
            </a:r>
            <a:r>
              <a:rPr lang="en-US" altLang="ko-KR" dirty="0">
                <a:hlinkClick r:id="rId2"/>
              </a:rPr>
              <a:t>http://www.irobotnews.com/</a:t>
            </a:r>
            <a:endParaRPr lang="en-US" altLang="ko-KR" dirty="0"/>
          </a:p>
          <a:p>
            <a:r>
              <a:rPr lang="ko-KR" altLang="en-US" dirty="0"/>
              <a:t>인형공포증</a:t>
            </a:r>
            <a:r>
              <a:rPr lang="en-US" altLang="ko-KR" dirty="0"/>
              <a:t>(</a:t>
            </a:r>
            <a:r>
              <a:rPr lang="en-US" altLang="ko-KR" dirty="0" err="1"/>
              <a:t>Pediophobia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어린아이</a:t>
            </a:r>
            <a:r>
              <a:rPr lang="en-US" altLang="ko-KR" dirty="0"/>
              <a:t>(</a:t>
            </a:r>
            <a:r>
              <a:rPr lang="en-US" altLang="ko-KR" dirty="0" err="1"/>
              <a:t>Paidion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휴머노이드에</a:t>
            </a:r>
            <a:r>
              <a:rPr lang="ko-KR" altLang="en-US" dirty="0"/>
              <a:t> 대한 두려움</a:t>
            </a:r>
            <a:endParaRPr lang="en-US" altLang="ko-KR" dirty="0"/>
          </a:p>
          <a:p>
            <a:pPr lvl="1"/>
            <a:r>
              <a:rPr lang="ko-KR" altLang="en-US" dirty="0"/>
              <a:t>마네킹 공포증</a:t>
            </a:r>
            <a:endParaRPr lang="en-US" altLang="ko-KR" dirty="0"/>
          </a:p>
          <a:p>
            <a:pPr lvl="1"/>
            <a:r>
              <a:rPr lang="ko-KR" altLang="en-US" dirty="0" err="1"/>
              <a:t>오토마토노포비아</a:t>
            </a:r>
            <a:r>
              <a:rPr lang="en-US" altLang="ko-KR" dirty="0"/>
              <a:t> Automatonophobia</a:t>
            </a:r>
          </a:p>
          <a:p>
            <a:r>
              <a:rPr lang="en-US" altLang="ko-KR" dirty="0"/>
              <a:t> Uncanny Valley, </a:t>
            </a:r>
            <a:r>
              <a:rPr lang="ko-KR" altLang="en-US" dirty="0"/>
              <a:t>일본의</a:t>
            </a:r>
            <a:r>
              <a:rPr lang="en-US" altLang="ko-KR" dirty="0"/>
              <a:t> </a:t>
            </a:r>
            <a:r>
              <a:rPr lang="ko-KR" altLang="en-US" dirty="0"/>
              <a:t>로봇학자 마사히로 모리</a:t>
            </a:r>
            <a:endParaRPr lang="en-US" altLang="ko-KR" dirty="0"/>
          </a:p>
          <a:p>
            <a:pPr lvl="1"/>
            <a:r>
              <a:rPr lang="ko-KR" altLang="en-US" dirty="0"/>
              <a:t>처음엔 호의적</a:t>
            </a:r>
            <a:r>
              <a:rPr lang="en-US" altLang="ko-KR" dirty="0"/>
              <a:t>, </a:t>
            </a:r>
            <a:r>
              <a:rPr lang="ko-KR" altLang="en-US" dirty="0"/>
              <a:t>나중엔 부정적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로봇이 인간과 닮아가는 정도가 높아지면 어떤 </a:t>
            </a:r>
            <a:r>
              <a:rPr lang="ko-KR" altLang="en-US" dirty="0" err="1"/>
              <a:t>지점에서부터는</a:t>
            </a:r>
            <a:r>
              <a:rPr lang="ko-KR" altLang="en-US" dirty="0"/>
              <a:t> 혐오도가 급격히 높아진다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273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Lifelike </a:t>
            </a:r>
            <a:r>
              <a:rPr lang="ko-KR" altLang="en-US" dirty="0" smtClean="0"/>
              <a:t>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686425" cy="4351338"/>
          </a:xfrm>
        </p:spPr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소피아</a:t>
            </a:r>
            <a:r>
              <a:rPr lang="en-US" altLang="ko-KR" dirty="0" smtClean="0"/>
              <a:t>’, 60</a:t>
            </a:r>
            <a:r>
              <a:rPr lang="ko-KR" altLang="en-US" dirty="0" smtClean="0"/>
              <a:t>가지 감정 표현</a:t>
            </a:r>
            <a:endParaRPr lang="en-US" altLang="ko-KR" dirty="0" smtClean="0"/>
          </a:p>
          <a:p>
            <a:r>
              <a:rPr lang="ko-KR" altLang="en-US" dirty="0" smtClean="0"/>
              <a:t>인간의 감정</a:t>
            </a:r>
            <a:r>
              <a:rPr lang="en-US" altLang="ko-KR" dirty="0" smtClean="0"/>
              <a:t>: 183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엔지니어드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Ameka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표정 가능</a:t>
            </a:r>
            <a:endParaRPr lang="en-US" altLang="ko-KR" dirty="0" smtClean="0"/>
          </a:p>
          <a:p>
            <a:r>
              <a:rPr lang="ko-KR" altLang="en-US" dirty="0" err="1" smtClean="0"/>
              <a:t>메스머</a:t>
            </a:r>
            <a:r>
              <a:rPr lang="en-US" altLang="ko-KR" dirty="0" smtClean="0"/>
              <a:t>(Mesmer)</a:t>
            </a:r>
          </a:p>
          <a:p>
            <a:pPr lvl="1"/>
            <a:r>
              <a:rPr lang="ko-KR" altLang="en-US" dirty="0" smtClean="0"/>
              <a:t>거의 인간에 흡사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피부까지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성형 기술과 결합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79" y="118772"/>
            <a:ext cx="4229496" cy="3101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4" y="3295938"/>
            <a:ext cx="4915295" cy="34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인간과의 구별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825625"/>
            <a:ext cx="504825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인간임을 인증하는 도구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CAPTCHA</a:t>
            </a:r>
          </a:p>
          <a:p>
            <a:pPr lvl="1"/>
            <a:r>
              <a:rPr lang="ko-KR" altLang="en-US" dirty="0" smtClean="0"/>
              <a:t>해킹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등 방지 목적</a:t>
            </a:r>
            <a:endParaRPr lang="en-US" altLang="ko-KR" dirty="0" smtClean="0"/>
          </a:p>
          <a:p>
            <a:r>
              <a:rPr lang="ko-KR" altLang="en-US" dirty="0" smtClean="0"/>
              <a:t>실제 인간보다 더 인간다운 </a:t>
            </a:r>
            <a:r>
              <a:rPr lang="ko-KR" altLang="en-US" dirty="0" err="1" smtClean="0"/>
              <a:t>인공인간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찰리채플린</a:t>
            </a:r>
            <a:r>
              <a:rPr lang="ko-KR" altLang="en-US" dirty="0" smtClean="0"/>
              <a:t> 일화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err="1" smtClean="0"/>
              <a:t>히든싱어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진짜가수와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모창가수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가짜와 진짜를 </a:t>
            </a:r>
            <a:r>
              <a:rPr lang="ko-KR" altLang="en-US" dirty="0" err="1" smtClean="0"/>
              <a:t>구별못하는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위조지폐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사파이어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다이어몬드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오팔 등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인공보석의</a:t>
            </a:r>
            <a:r>
              <a:rPr lang="ko-KR" altLang="en-US" dirty="0"/>
              <a:t>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r>
              <a:rPr lang="ko-KR" altLang="en-US" dirty="0" smtClean="0"/>
              <a:t>인간을 식별하는 표시의 재등장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낙인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20" y="1595148"/>
            <a:ext cx="617268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1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내가 나를 인증하는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가짜가 진짜 사람을 물리치는 전설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고양이를 동원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쥐가 변신한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가짜가 진짜를 이기는 상황이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온라인에서는 가짜가 판치는 세상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대포</a:t>
            </a:r>
            <a:r>
              <a:rPr lang="en-US" altLang="ko-KR" dirty="0" smtClean="0"/>
              <a:t>ID, </a:t>
            </a:r>
            <a:r>
              <a:rPr lang="ko-KR" altLang="en-US" dirty="0" err="1" smtClean="0"/>
              <a:t>대포폰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대포통장 </a:t>
            </a:r>
            <a:endParaRPr lang="en-US" altLang="ko-KR" dirty="0" smtClean="0"/>
          </a:p>
          <a:p>
            <a:r>
              <a:rPr lang="ko-KR" altLang="en-US" dirty="0" smtClean="0"/>
              <a:t>진짜를 확인하기 위한 방법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err="1" smtClean="0"/>
              <a:t>나야나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공공디지털</a:t>
            </a:r>
            <a:r>
              <a:rPr lang="ko-KR" altLang="en-US" dirty="0"/>
              <a:t> </a:t>
            </a:r>
            <a:r>
              <a:rPr lang="ko-KR" altLang="en-US" dirty="0" smtClean="0"/>
              <a:t>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강원도 </a:t>
            </a:r>
            <a:r>
              <a:rPr lang="ko-KR" altLang="en-US" dirty="0" err="1" smtClean="0"/>
              <a:t>더존비즈온</a:t>
            </a:r>
            <a:endParaRPr lang="en-US" altLang="ko-KR" dirty="0" smtClean="0"/>
          </a:p>
          <a:p>
            <a:r>
              <a:rPr lang="ko-KR" altLang="en-US" dirty="0" smtClean="0"/>
              <a:t>나를 인증하는 방법이 어렵다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공인인증서가 없으면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한국 스마트폰이 없으면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 실명인증이 기본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정부가 할일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CAPTCHA</a:t>
            </a:r>
            <a:r>
              <a:rPr lang="ko-KR" altLang="en-US" dirty="0" smtClean="0"/>
              <a:t>가 어렵다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비밀번호가 기억하기 어렵다</a:t>
            </a:r>
            <a:r>
              <a:rPr lang="en-US" altLang="ko-KR" dirty="0" smtClean="0"/>
              <a:t>. 11</a:t>
            </a:r>
            <a:r>
              <a:rPr lang="ko-KR" altLang="en-US" dirty="0" err="1" smtClean="0"/>
              <a:t>자이상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대문자포함</a:t>
            </a:r>
            <a:r>
              <a:rPr lang="en-US" altLang="ko-KR" dirty="0" smtClean="0"/>
              <a:t>)+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+</a:t>
            </a:r>
            <a:r>
              <a:rPr lang="ko-KR" altLang="en-US" dirty="0" smtClean="0"/>
              <a:t>특수문자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지문 </a:t>
            </a:r>
            <a:r>
              <a:rPr lang="ko-KR" altLang="en-US" dirty="0" err="1" smtClean="0"/>
              <a:t>생체인증의</a:t>
            </a:r>
            <a:r>
              <a:rPr lang="ko-KR" altLang="en-US" dirty="0" smtClean="0"/>
              <a:t> 경우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4397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ko-KR" altLang="en-US" dirty="0" smtClean="0"/>
              <a:t> 드라마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영국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Humans</a:t>
            </a:r>
          </a:p>
          <a:p>
            <a:pPr lvl="1"/>
            <a:r>
              <a:rPr lang="ko-KR" altLang="en-US" dirty="0" smtClean="0"/>
              <a:t>가사도우미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 가족이 다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좋아한다</a:t>
            </a:r>
            <a:r>
              <a:rPr lang="en-US" altLang="ko-KR" dirty="0" smtClean="0"/>
              <a:t>.”</a:t>
            </a:r>
          </a:p>
          <a:p>
            <a:pPr lvl="2"/>
            <a:r>
              <a:rPr lang="ko-KR" altLang="en-US" dirty="0" smtClean="0"/>
              <a:t>남편은 아내보다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아이들은 엄마보다</a:t>
            </a:r>
            <a:endParaRPr lang="en-US" altLang="ko-KR" dirty="0" smtClean="0"/>
          </a:p>
          <a:p>
            <a:pPr lvl="1"/>
            <a:r>
              <a:rPr lang="ko-KR" altLang="ko-KR" dirty="0" err="1"/>
              <a:t>휴머노이드</a:t>
            </a:r>
            <a:r>
              <a:rPr lang="ko-KR" altLang="ko-KR" dirty="0"/>
              <a:t> 때문에 일자리를 잃은 사람들이 거리에 나와 시위하는 장면</a:t>
            </a:r>
            <a:r>
              <a:rPr lang="en-US" altLang="ko-KR" dirty="0"/>
              <a:t>, </a:t>
            </a:r>
          </a:p>
          <a:p>
            <a:pPr lvl="1"/>
            <a:r>
              <a:rPr lang="ko-KR" altLang="ko-KR" dirty="0"/>
              <a:t>시위 장소에 로봇이 섞여서 함께 있음에도 알아차리지 못하는 사람들의 모습</a:t>
            </a:r>
            <a:r>
              <a:rPr lang="en-US" altLang="ko-KR" dirty="0"/>
              <a:t>. </a:t>
            </a:r>
          </a:p>
          <a:p>
            <a:pPr lvl="1"/>
            <a:r>
              <a:rPr lang="ko-KR" altLang="ko-KR" dirty="0" err="1"/>
              <a:t>휴머노이드를</a:t>
            </a:r>
            <a:r>
              <a:rPr lang="ko-KR" altLang="ko-KR" dirty="0"/>
              <a:t> 대상으로 성매매를 하는 장면</a:t>
            </a:r>
            <a:r>
              <a:rPr lang="en-US" altLang="ko-KR" dirty="0"/>
              <a:t>, </a:t>
            </a:r>
          </a:p>
          <a:p>
            <a:pPr lvl="1"/>
            <a:r>
              <a:rPr lang="ko-KR" altLang="ko-KR" dirty="0"/>
              <a:t>남편보다 </a:t>
            </a:r>
            <a:r>
              <a:rPr lang="ko-KR" altLang="ko-KR" dirty="0" err="1"/>
              <a:t>휴머노이드에</a:t>
            </a:r>
            <a:r>
              <a:rPr lang="ko-KR" altLang="ko-KR" dirty="0"/>
              <a:t> 더 친근감을 느껴 이혼을 선포하는 여자</a:t>
            </a:r>
            <a:r>
              <a:rPr lang="en-US" altLang="ko-KR" dirty="0"/>
              <a:t>. </a:t>
            </a:r>
          </a:p>
          <a:p>
            <a:pPr lvl="1"/>
            <a:r>
              <a:rPr lang="ko-KR" altLang="ko-KR" dirty="0" err="1"/>
              <a:t>평생동안</a:t>
            </a:r>
            <a:r>
              <a:rPr lang="ko-KR" altLang="ko-KR" dirty="0"/>
              <a:t> 함께해왔던 </a:t>
            </a:r>
            <a:r>
              <a:rPr lang="ko-KR" altLang="ko-KR" dirty="0" err="1"/>
              <a:t>휴머노이드가</a:t>
            </a:r>
            <a:r>
              <a:rPr lang="ko-KR" altLang="ko-KR" dirty="0"/>
              <a:t> </a:t>
            </a:r>
            <a:r>
              <a:rPr lang="ko-KR" altLang="ko-KR" dirty="0" err="1"/>
              <a:t>고장났음에도</a:t>
            </a:r>
            <a:r>
              <a:rPr lang="ko-KR" altLang="ko-KR" dirty="0"/>
              <a:t> 끝까지 함께하고 싶어하는 할아버지가 나오는 장면</a:t>
            </a:r>
            <a:r>
              <a:rPr lang="en-US" altLang="ko-KR" dirty="0"/>
              <a:t>. </a:t>
            </a:r>
          </a:p>
          <a:p>
            <a:pPr lvl="1"/>
            <a:r>
              <a:rPr lang="ko-KR" altLang="ko-KR" dirty="0" err="1"/>
              <a:t>휴머노이드</a:t>
            </a:r>
            <a:r>
              <a:rPr lang="ko-KR" altLang="ko-KR" dirty="0"/>
              <a:t> 하나가 인간들에 대한 증오를 갖고 사람들을 아주 손쉽게 살해하는 장면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46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D6FF-573B-4226-9DC9-80FEEB73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Her &amp;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영화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7FDF8-467D-4639-8CCB-01DF0C6E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Her</a:t>
            </a:r>
          </a:p>
          <a:p>
            <a:pPr lvl="1"/>
            <a:r>
              <a:rPr lang="ko-KR" altLang="en-US" dirty="0"/>
              <a:t>컴퓨터 인공지능 연인이 동시에 수많은 남자들과 감정이입 지능적 연인관계 유지</a:t>
            </a:r>
            <a:endParaRPr lang="en-US" altLang="ko-KR" dirty="0"/>
          </a:p>
          <a:p>
            <a:pPr lvl="1"/>
            <a:r>
              <a:rPr lang="ko-KR" altLang="en-US" dirty="0" smtClean="0"/>
              <a:t>온라인 </a:t>
            </a:r>
            <a:r>
              <a:rPr lang="en-US" altLang="ko-KR" dirty="0"/>
              <a:t>‘</a:t>
            </a:r>
            <a:r>
              <a:rPr lang="ko-KR" altLang="en-US" dirty="0"/>
              <a:t>대화 </a:t>
            </a:r>
            <a:r>
              <a:rPr lang="ko-KR" altLang="en-US" dirty="0" err="1"/>
              <a:t>휴머노이드</a:t>
            </a:r>
            <a:r>
              <a:rPr lang="en-US" altLang="ko-KR" dirty="0"/>
              <a:t>’</a:t>
            </a:r>
            <a:r>
              <a:rPr lang="ko-KR" altLang="en-US" dirty="0"/>
              <a:t>와 사랑에 빠짐</a:t>
            </a:r>
            <a:endParaRPr lang="en-US" altLang="ko-KR" dirty="0"/>
          </a:p>
          <a:p>
            <a:pPr lvl="2"/>
            <a:r>
              <a:rPr lang="ko-KR" altLang="en-US" dirty="0"/>
              <a:t>모든 남자들이 동일한 </a:t>
            </a:r>
            <a:r>
              <a:rPr lang="ko-KR" altLang="en-US" dirty="0" err="1" smtClean="0"/>
              <a:t>대화봇을</a:t>
            </a:r>
            <a:r>
              <a:rPr lang="ko-KR" altLang="en-US" dirty="0" smtClean="0"/>
              <a:t> </a:t>
            </a:r>
            <a:r>
              <a:rPr lang="ko-KR" altLang="en-US" dirty="0"/>
              <a:t>사랑함</a:t>
            </a:r>
            <a:endParaRPr lang="en-US" altLang="ko-KR" dirty="0"/>
          </a:p>
          <a:p>
            <a:r>
              <a:rPr lang="en-US" altLang="ko-KR" dirty="0" smtClean="0"/>
              <a:t>AI</a:t>
            </a:r>
            <a:endParaRPr lang="en-US" altLang="ko-KR" dirty="0"/>
          </a:p>
          <a:p>
            <a:pPr lvl="1"/>
            <a:r>
              <a:rPr lang="ko-KR" altLang="ko-KR" dirty="0"/>
              <a:t>소싸움 닭싸움 하듯이 격투기처럼 일방적으로 로봇을 마구 때리고 망가뜨리는 사람들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로봇</a:t>
            </a:r>
            <a:r>
              <a:rPr lang="en-US" altLang="ko-KR" dirty="0"/>
              <a:t> </a:t>
            </a:r>
            <a:r>
              <a:rPr lang="ko-KR" altLang="en-US" dirty="0"/>
              <a:t>폐기장에서 격투기로 폐기하는 장면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영화 </a:t>
            </a:r>
            <a:r>
              <a:rPr lang="en-US" altLang="ko-KR" dirty="0">
                <a:sym typeface="Wingdings" panose="05000000000000000000" pitchFamily="2" charset="2"/>
              </a:rPr>
              <a:t>AI</a:t>
            </a:r>
            <a:endParaRPr lang="en-US" altLang="ko-KR" dirty="0"/>
          </a:p>
          <a:p>
            <a:pPr lvl="1"/>
            <a:r>
              <a:rPr lang="ko-KR" altLang="en-US" dirty="0" smtClean="0"/>
              <a:t>인간이 </a:t>
            </a:r>
            <a:r>
              <a:rPr lang="ko-KR" altLang="en-US" dirty="0"/>
              <a:t>되고 싶은 </a:t>
            </a:r>
            <a:r>
              <a:rPr lang="ko-KR" altLang="en-US" dirty="0" smtClean="0"/>
              <a:t>소년 로봇</a:t>
            </a:r>
            <a:r>
              <a:rPr lang="en-US" altLang="ko-KR" dirty="0"/>
              <a:t>, </a:t>
            </a:r>
            <a:r>
              <a:rPr lang="ko-KR" altLang="en-US" dirty="0"/>
              <a:t>특히 엄마를 </a:t>
            </a:r>
            <a:r>
              <a:rPr lang="ko-KR" altLang="en-US" dirty="0" smtClean="0"/>
              <a:t>그리워함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</a:t>
            </a:r>
            <a:r>
              <a:rPr lang="ko-KR" altLang="en-US" dirty="0" smtClean="0"/>
              <a:t>는 없음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그냥 로봇도 사람이 되고 싶을 것이다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엄마가 있어야 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MBC </a:t>
            </a:r>
            <a:r>
              <a:rPr lang="ko-KR" altLang="en-US" dirty="0" err="1"/>
              <a:t>보그맘</a:t>
            </a:r>
            <a:endParaRPr lang="en-US" altLang="ko-KR" dirty="0"/>
          </a:p>
          <a:p>
            <a:r>
              <a:rPr lang="en-US" altLang="ko-KR" dirty="0"/>
              <a:t>2019, SBS, </a:t>
            </a:r>
            <a:r>
              <a:rPr lang="ko-KR" altLang="en-US" dirty="0" err="1"/>
              <a:t>절대그이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7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AD0645-FE0D-44ED-AC62-9BD60B055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일본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7F82C3-BCA9-4DF7-92AA-59B9F422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자격루</a:t>
            </a:r>
            <a:r>
              <a:rPr lang="en-US" altLang="ko-KR" dirty="0"/>
              <a:t>, </a:t>
            </a:r>
            <a:r>
              <a:rPr lang="ko-KR" altLang="en-US" dirty="0"/>
              <a:t>천문시계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E96710-81FA-468B-8316-424FA8A7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71" y="1225512"/>
            <a:ext cx="5124831" cy="27662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4FE460-E0B8-4A49-912E-2B598BF5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32" y="1295400"/>
            <a:ext cx="3561969" cy="5311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BF2BD3-F9F9-4458-AAEF-E432EF3A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5" y="4059815"/>
            <a:ext cx="3141687" cy="24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</a:t>
            </a:r>
            <a:r>
              <a:rPr lang="ko-KR" altLang="en-US" dirty="0"/>
              <a:t>을 닮고 싶은 인간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9372600" cy="4506914"/>
          </a:xfrm>
        </p:spPr>
        <p:txBody>
          <a:bodyPr/>
          <a:lstStyle/>
          <a:p>
            <a:pPr marL="0" indent="-457200"/>
            <a:r>
              <a:rPr lang="en-US" altLang="ko-KR" dirty="0"/>
              <a:t>Robot</a:t>
            </a:r>
            <a:r>
              <a:rPr lang="ko-KR" altLang="en-US" dirty="0"/>
              <a:t> </a:t>
            </a:r>
            <a:r>
              <a:rPr lang="en-US" altLang="ko-KR" dirty="0"/>
              <a:t>Dance</a:t>
            </a:r>
          </a:p>
          <a:p>
            <a:pPr marL="742950" lvl="2" indent="-342900"/>
            <a:r>
              <a:rPr lang="ko-KR" altLang="en-US" dirty="0"/>
              <a:t>마이클 </a:t>
            </a:r>
            <a:r>
              <a:rPr lang="ko-KR" altLang="en-US" dirty="0" err="1"/>
              <a:t>잭슨</a:t>
            </a:r>
            <a:endParaRPr lang="en-US" altLang="ko-KR" dirty="0"/>
          </a:p>
          <a:p>
            <a:pPr marL="742950" lvl="2" indent="-342900"/>
            <a:r>
              <a:rPr lang="en-US" altLang="ko-KR" dirty="0">
                <a:hlinkClick r:id="rId2"/>
              </a:rPr>
              <a:t>http://www.youtube.com/watch?v=dtzO2xaP09M</a:t>
            </a:r>
            <a:r>
              <a:rPr lang="en-US" altLang="ko-KR" dirty="0"/>
              <a:t> (2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342900" lvl="1" indent="-342900"/>
            <a:r>
              <a:rPr lang="en-US" altLang="ko-KR" dirty="0"/>
              <a:t>Robot Walking </a:t>
            </a:r>
          </a:p>
          <a:p>
            <a:pPr marL="742950" lvl="2" indent="-342900"/>
            <a:r>
              <a:rPr lang="en-US" altLang="ko-KR" dirty="0">
                <a:hlinkClick r:id="rId3"/>
              </a:rPr>
              <a:t>http://www.youtube.com/watch?v=HuQeN0rgXCo</a:t>
            </a:r>
            <a:r>
              <a:rPr lang="en-US" altLang="ko-KR" dirty="0"/>
              <a:t> (1:40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742950" lvl="2" indent="-342900"/>
            <a:r>
              <a:rPr lang="en-US" altLang="ko-KR" dirty="0"/>
              <a:t>Japanese Synchronized Walking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0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휴인의</a:t>
            </a:r>
            <a:r>
              <a:rPr lang="ko-KR" altLang="en-US" dirty="0" smtClean="0"/>
              <a:t> 동작 모드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자동차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에코</a:t>
            </a:r>
            <a:r>
              <a:rPr lang="en-US" altLang="ko-KR" dirty="0" smtClean="0"/>
              <a:t>(ECHO), </a:t>
            </a:r>
            <a:r>
              <a:rPr lang="ko-KR" altLang="en-US" dirty="0" smtClean="0"/>
              <a:t>보통</a:t>
            </a:r>
            <a:r>
              <a:rPr lang="en-US" altLang="ko-KR" dirty="0" smtClean="0"/>
              <a:t>(Normal), </a:t>
            </a:r>
            <a:r>
              <a:rPr lang="ko-KR" altLang="en-US" dirty="0" smtClean="0"/>
              <a:t>스포츠</a:t>
            </a:r>
            <a:r>
              <a:rPr lang="en-US" altLang="ko-KR" dirty="0" smtClean="0"/>
              <a:t>(Sports)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r>
              <a:rPr lang="ko-KR" altLang="en-US" dirty="0" smtClean="0"/>
              <a:t>내비게이션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음성 남</a:t>
            </a:r>
            <a:r>
              <a:rPr lang="en-US" altLang="ko-KR" dirty="0" smtClean="0"/>
              <a:t>/</a:t>
            </a:r>
            <a:r>
              <a:rPr lang="ko-KR" altLang="en-US" dirty="0" smtClean="0"/>
              <a:t>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사투리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음성안내의</a:t>
            </a:r>
            <a:r>
              <a:rPr lang="ko-KR" altLang="en-US" dirty="0" smtClean="0"/>
              <a:t> 수준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세세히</a:t>
            </a:r>
            <a:r>
              <a:rPr lang="en-US" altLang="ko-KR" dirty="0" smtClean="0"/>
              <a:t>, verbose mode?)</a:t>
            </a:r>
          </a:p>
          <a:p>
            <a:pPr lvl="1"/>
            <a:r>
              <a:rPr lang="ko-KR" altLang="en-US" dirty="0" smtClean="0"/>
              <a:t>지역 맛집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관광 가이드 포함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휴인 동작 모드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여성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중성</a:t>
            </a:r>
            <a:r>
              <a:rPr lang="en-US" altLang="ko-KR" dirty="0" smtClean="0"/>
              <a:t>?), </a:t>
            </a:r>
            <a:r>
              <a:rPr lang="ko-KR" altLang="en-US" dirty="0" smtClean="0"/>
              <a:t>연령대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외모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마초</a:t>
            </a:r>
            <a:r>
              <a:rPr lang="en-US" altLang="ko-KR" dirty="0" smtClean="0"/>
              <a:t>(?), …), </a:t>
            </a:r>
            <a:r>
              <a:rPr lang="ko-KR" altLang="en-US" dirty="0" err="1" smtClean="0"/>
              <a:t>겉바속촉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지적 수준 </a:t>
            </a:r>
            <a:endParaRPr lang="en-US" altLang="ko-KR" dirty="0" smtClean="0"/>
          </a:p>
          <a:p>
            <a:r>
              <a:rPr lang="ko-KR" altLang="en-US" dirty="0" smtClean="0"/>
              <a:t>연구과제임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52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0C627-63FA-47C5-9B6D-E9F6F6BC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휴인을</a:t>
            </a:r>
            <a:r>
              <a:rPr lang="ko-KR" altLang="en-US" dirty="0" smtClean="0"/>
              <a:t> 자신의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DE628-F78D-462D-8E38-BE6F58BB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자신과 닮은 모습의 아바타 로봇 제작</a:t>
            </a:r>
            <a:endParaRPr lang="en-US" altLang="ko-KR" dirty="0"/>
          </a:p>
          <a:p>
            <a:pPr lvl="1"/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표정</a:t>
            </a:r>
            <a:r>
              <a:rPr lang="en-US" altLang="ko-KR" dirty="0"/>
              <a:t>, </a:t>
            </a:r>
            <a:r>
              <a:rPr lang="ko-KR" altLang="en-US" dirty="0"/>
              <a:t>글씨체도 같게 할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감정</a:t>
            </a:r>
            <a:r>
              <a:rPr lang="en-US" altLang="ko-KR" dirty="0"/>
              <a:t> </a:t>
            </a:r>
            <a:r>
              <a:rPr lang="ko-KR" altLang="en-US" dirty="0"/>
              <a:t>표현도 동일하게</a:t>
            </a:r>
            <a:endParaRPr lang="en-US" altLang="ko-KR" dirty="0"/>
          </a:p>
          <a:p>
            <a:pPr lvl="1"/>
            <a:r>
              <a:rPr lang="ko-KR" altLang="en-US" dirty="0"/>
              <a:t>과거의 모든 기록을 알고 있음</a:t>
            </a:r>
            <a:r>
              <a:rPr lang="en-US" altLang="ko-KR" dirty="0"/>
              <a:t>, </a:t>
            </a:r>
            <a:r>
              <a:rPr lang="ko-KR" altLang="en-US" dirty="0"/>
              <a:t>에피소드 조차</a:t>
            </a:r>
            <a:endParaRPr lang="en-US" altLang="ko-KR" dirty="0"/>
          </a:p>
          <a:p>
            <a:pPr lvl="1"/>
            <a:r>
              <a:rPr lang="ko-KR" altLang="en-US" dirty="0"/>
              <a:t>완벽하게 만들었으나 유일한 허점을 가진다는 이야기</a:t>
            </a:r>
            <a:endParaRPr lang="en-US" altLang="ko-KR" dirty="0"/>
          </a:p>
          <a:p>
            <a:pPr lvl="2"/>
            <a:r>
              <a:rPr lang="ko-KR" altLang="en-US" dirty="0"/>
              <a:t>아킬레스 건과 같음</a:t>
            </a:r>
            <a:r>
              <a:rPr lang="en-US" altLang="ko-KR" dirty="0"/>
              <a:t>. </a:t>
            </a:r>
            <a:r>
              <a:rPr lang="ko-KR" altLang="en-US" dirty="0"/>
              <a:t>단편소설을 하나 쓴다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자신의 대행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영화 </a:t>
            </a:r>
            <a:r>
              <a:rPr lang="ko-KR" altLang="en-US" dirty="0" err="1">
                <a:sym typeface="Wingdings" panose="05000000000000000000" pitchFamily="2" charset="2"/>
              </a:rPr>
              <a:t>써</a:t>
            </a:r>
            <a:r>
              <a:rPr lang="ko-KR" altLang="en-US" dirty="0" err="1" smtClean="0">
                <a:sym typeface="Wingdings" panose="05000000000000000000" pitchFamily="2" charset="2"/>
              </a:rPr>
              <a:t>로게이트</a:t>
            </a:r>
            <a:r>
              <a:rPr lang="en-US" altLang="ko-KR" dirty="0" smtClean="0">
                <a:sym typeface="Wingdings" panose="05000000000000000000" pitchFamily="2" charset="2"/>
              </a:rPr>
              <a:t>(Surrogate, 2009)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쌍둥이가 있다면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/>
          </a:p>
          <a:p>
            <a:r>
              <a:rPr lang="ko-KR" altLang="en-US" dirty="0"/>
              <a:t>김정일의 보안 전략</a:t>
            </a:r>
            <a:endParaRPr lang="en-US" altLang="ko-KR" dirty="0"/>
          </a:p>
          <a:p>
            <a:pPr lvl="1"/>
            <a:r>
              <a:rPr lang="ko-KR" altLang="en-US" dirty="0"/>
              <a:t>동일한 인물을 내세움</a:t>
            </a:r>
            <a:r>
              <a:rPr lang="en-US" altLang="ko-KR" dirty="0"/>
              <a:t>, </a:t>
            </a:r>
            <a:r>
              <a:rPr lang="ko-KR" altLang="en-US" dirty="0" err="1" smtClean="0"/>
              <a:t>아바타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일본의 </a:t>
            </a:r>
            <a:r>
              <a:rPr lang="ko-KR" altLang="en-US" dirty="0" err="1" smtClean="0"/>
              <a:t>가케무사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654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ko-KR" altLang="en-US" dirty="0" smtClean="0"/>
              <a:t> 전망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개인용 </a:t>
            </a:r>
            <a:r>
              <a:rPr lang="ko-KR" altLang="en-US" dirty="0" err="1" smtClean="0"/>
              <a:t>휴머노이드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인생의 동반자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경호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말상대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허드렛</a:t>
            </a:r>
            <a:r>
              <a:rPr lang="ko-KR" altLang="en-US" dirty="0" smtClean="0"/>
              <a:t> 일 등 반려자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애완동물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휴머노이드</a:t>
            </a:r>
            <a:endParaRPr lang="en-US" altLang="ko-KR" dirty="0" smtClean="0"/>
          </a:p>
          <a:p>
            <a:r>
              <a:rPr lang="ko-KR" altLang="en-US" dirty="0" smtClean="0"/>
              <a:t>특정한 사람을 닮은 </a:t>
            </a:r>
            <a:r>
              <a:rPr lang="ko-KR" altLang="en-US" dirty="0" err="1" smtClean="0"/>
              <a:t>휴머노이드의</a:t>
            </a:r>
            <a:r>
              <a:rPr lang="ko-KR" altLang="en-US" dirty="0" smtClean="0"/>
              <a:t> 등장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휴머노이드를</a:t>
            </a:r>
            <a:r>
              <a:rPr lang="ko-KR" altLang="en-US" dirty="0" smtClean="0"/>
              <a:t> 통한 영생 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초지능을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휴머노이드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과연 미래는 어떤 세상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포스트 휴먼의 모습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97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스위스 </a:t>
            </a:r>
            <a:r>
              <a:rPr lang="ko-KR" altLang="en-US" dirty="0" err="1" smtClean="0"/>
              <a:t>시계공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Jaquet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Droz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Writer automaton(40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), Pianist, </a:t>
            </a:r>
            <a:r>
              <a:rPr lang="ko-KR" altLang="en-US" dirty="0" smtClean="0"/>
              <a:t>그림 그리는 기계 장치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https://www.youtube.com/watch?v=WofWNcMHcl0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4" y="2814583"/>
            <a:ext cx="4353154" cy="3809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491" y="3127246"/>
            <a:ext cx="4156538" cy="31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22AFD7-A779-4E9D-AC24-61483978A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수동 볼링 기계</a:t>
            </a:r>
            <a:endParaRPr lang="en-US" altLang="ko-KR" dirty="0"/>
          </a:p>
          <a:p>
            <a:r>
              <a:rPr lang="ko-KR" altLang="en-US" dirty="0"/>
              <a:t>자동 볼링 기계</a:t>
            </a:r>
            <a:endParaRPr lang="en-US" altLang="ko-KR" dirty="0"/>
          </a:p>
          <a:p>
            <a:r>
              <a:rPr lang="ko-KR" altLang="en-US" dirty="0"/>
              <a:t>스크린 볼링</a:t>
            </a:r>
            <a:endParaRPr lang="en-US" altLang="ko-KR" dirty="0"/>
          </a:p>
          <a:p>
            <a:pPr lvl="1"/>
            <a:r>
              <a:rPr lang="ko-KR" altLang="en-US" dirty="0" err="1"/>
              <a:t>팝볼링</a:t>
            </a:r>
            <a:r>
              <a:rPr lang="ko-KR" altLang="en-US" dirty="0"/>
              <a:t> 논현동</a:t>
            </a:r>
            <a:endParaRPr lang="en-US" altLang="ko-KR" dirty="0"/>
          </a:p>
          <a:p>
            <a:pPr lvl="1"/>
            <a:r>
              <a:rPr lang="ko-KR" altLang="en-US" dirty="0"/>
              <a:t>작은 공간</a:t>
            </a:r>
            <a:endParaRPr lang="en-US" altLang="ko-KR" dirty="0"/>
          </a:p>
          <a:p>
            <a:pPr lvl="1"/>
            <a:r>
              <a:rPr lang="ko-KR" altLang="en-US" dirty="0"/>
              <a:t>저렴한 비용</a:t>
            </a:r>
            <a:endParaRPr lang="en-US" altLang="ko-KR" dirty="0"/>
          </a:p>
          <a:p>
            <a:r>
              <a:rPr lang="ko-KR" altLang="en-US" dirty="0"/>
              <a:t>볼링 로봇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https://www.youtube.com/watch?v=QclnDxJ5Skg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E8E1C9-A4F0-4479-94A6-0652EE40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볼링의 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7FBB69-2BDB-4140-9B9B-C480C29F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54" y="219063"/>
            <a:ext cx="4338536" cy="2808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F0F386-CAFD-4E6E-A64A-A9B44F50C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68" y="2792756"/>
            <a:ext cx="3627469" cy="214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10ED7D-CC97-430E-BA76-25E92927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13x13 </a:t>
            </a:r>
            <a:r>
              <a:rPr lang="ko-KR" altLang="en-US" dirty="0"/>
              <a:t>큐브를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20</a:t>
            </a:r>
            <a:r>
              <a:rPr lang="ko-KR" altLang="en-US" dirty="0"/>
              <a:t>분에</a:t>
            </a:r>
            <a:endParaRPr lang="en-US" altLang="ko-KR" dirty="0"/>
          </a:p>
          <a:p>
            <a:pPr lvl="1"/>
            <a:r>
              <a:rPr lang="en-US" altLang="ko-KR" dirty="0"/>
              <a:t>11x11x11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https://www.youtube.com/watch?v=dfMlfEKNxRY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스스로 맞추는 </a:t>
            </a:r>
            <a:r>
              <a:rPr lang="ko-KR" altLang="en-US" dirty="0" err="1"/>
              <a:t>큐브봇</a:t>
            </a:r>
            <a:endParaRPr lang="en-US" altLang="ko-KR" dirty="0"/>
          </a:p>
          <a:p>
            <a:pPr lvl="1"/>
            <a:r>
              <a:rPr lang="ko-KR" altLang="en-US" dirty="0"/>
              <a:t>사람이 문제를 내고</a:t>
            </a:r>
            <a:r>
              <a:rPr lang="en-US" altLang="ko-KR" dirty="0"/>
              <a:t>, </a:t>
            </a:r>
            <a:r>
              <a:rPr lang="ko-KR" altLang="en-US" dirty="0"/>
              <a:t>풀이는 로봇이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https://www.youtube.com/watch?v=xCoH2AORcEQ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큐브 로봇</a:t>
            </a:r>
            <a:endParaRPr lang="en-US" altLang="ko-KR" dirty="0"/>
          </a:p>
          <a:p>
            <a:pPr lvl="1"/>
            <a:r>
              <a:rPr lang="ko-KR" altLang="en-US" dirty="0"/>
              <a:t>사람이 맞추듯 외부에서 조립</a:t>
            </a:r>
            <a:endParaRPr lang="en-US" altLang="ko-KR" dirty="0"/>
          </a:p>
          <a:p>
            <a:pPr lvl="1"/>
            <a:r>
              <a:rPr lang="en-US" altLang="ko-KR" dirty="0"/>
              <a:t>0.13</a:t>
            </a:r>
            <a:r>
              <a:rPr lang="ko-KR" altLang="en-US" dirty="0"/>
              <a:t> 초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https://www.youtube.com/watch?v=M0IUOXfkYQk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갤럭시 </a:t>
            </a:r>
            <a:r>
              <a:rPr lang="ko-KR" altLang="en-US" dirty="0" err="1"/>
              <a:t>큐브봇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B5665A-0579-4945-8176-3EFD0AC1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476" y="285728"/>
            <a:ext cx="6716797" cy="939784"/>
          </a:xfrm>
        </p:spPr>
        <p:txBody>
          <a:bodyPr/>
          <a:lstStyle/>
          <a:p>
            <a:r>
              <a:rPr lang="ko-KR" altLang="en-US" dirty="0"/>
              <a:t>큐브 로봇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901D2B-92B9-491B-92DD-34EFD1AA0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48" y="285729"/>
            <a:ext cx="2544688" cy="26553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6C27F6-EBC0-4C87-8362-93DDD3FC1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84" y="3951137"/>
            <a:ext cx="2790598" cy="26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031045-6A4B-4D6F-81F6-B8A9D2FE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574AEA-4550-49C1-80A2-57DB6CAF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국가별 산업용 로봇 밀도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634BA-8A7E-4ADD-9550-B93FA437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22220"/>
            <a:ext cx="7632848" cy="55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로봇의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전신마비 환자의 생활을 도와주는 로봇</a:t>
            </a:r>
          </a:p>
          <a:p>
            <a:pPr lvl="1"/>
            <a:r>
              <a:rPr lang="en-US" altLang="ko-KR" sz="2000" dirty="0">
                <a:hlinkClick r:id="rId2"/>
              </a:rPr>
              <a:t>http://www.ted.com/talks/henry_evans_and_chad_jenkins_meet_the_robots_for_humanity#t-6971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sz="2000" dirty="0"/>
              <a:t>TED Talks </a:t>
            </a:r>
            <a:r>
              <a:rPr lang="ko-KR" altLang="en-US" sz="2000" dirty="0"/>
              <a:t>강의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2" y="3356992"/>
            <a:ext cx="70063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803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무인 주차 시대</a:t>
            </a:r>
            <a:r>
              <a:rPr lang="en-US" altLang="ko-KR" dirty="0"/>
              <a:t>: </a:t>
            </a:r>
            <a:r>
              <a:rPr lang="ko-KR" altLang="en-US" dirty="0"/>
              <a:t>스마트 자동차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아우디 공개 개발 중 </a:t>
            </a:r>
            <a:r>
              <a:rPr lang="en-US" altLang="ko-KR" dirty="0"/>
              <a:t>2012.2</a:t>
            </a:r>
          </a:p>
          <a:p>
            <a:r>
              <a:rPr lang="ko-KR" altLang="en-US" dirty="0"/>
              <a:t>주차장 입구에서 하차하면 자동 주차</a:t>
            </a:r>
            <a:endParaRPr lang="en-US" altLang="ko-KR" dirty="0"/>
          </a:p>
          <a:p>
            <a:pPr lvl="1"/>
            <a:r>
              <a:rPr lang="ko-KR" altLang="en-US" dirty="0"/>
              <a:t>주차장으로 들어서면 엘리베이터 대기</a:t>
            </a:r>
            <a:endParaRPr lang="en-US" altLang="ko-KR" dirty="0"/>
          </a:p>
          <a:p>
            <a:pPr lvl="1"/>
            <a:r>
              <a:rPr lang="ko-KR" altLang="en-US" dirty="0"/>
              <a:t>아파트에서 엘리베이터를 누르면 출입구로 차가 와서 대기 </a:t>
            </a:r>
            <a:endParaRPr lang="en-US" altLang="ko-KR" dirty="0"/>
          </a:p>
          <a:p>
            <a:r>
              <a:rPr lang="ko-KR" altLang="en-US" dirty="0"/>
              <a:t>운전기사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주차대행 요원 들은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84" y="3962400"/>
            <a:ext cx="41338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5CDF2-E11B-437B-A0AB-06AA559880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23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1324</Words>
  <Application>Microsoft Office PowerPoint</Application>
  <PresentationFormat>와이드스크린</PresentationFormat>
  <Paragraphs>290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9장 로봇과 휴머노이드</vt:lpstr>
      <vt:lpstr>로봇의 역사</vt:lpstr>
      <vt:lpstr>자격루, 천문시계</vt:lpstr>
      <vt:lpstr>스위스 시계공 Jaquet Droz</vt:lpstr>
      <vt:lpstr>볼링의 진화</vt:lpstr>
      <vt:lpstr>큐브 로봇</vt:lpstr>
      <vt:lpstr>국가별 산업용 로봇 밀도</vt:lpstr>
      <vt:lpstr>로봇의 응용 사례</vt:lpstr>
      <vt:lpstr>무인 주차 시대: 스마트 자동차</vt:lpstr>
      <vt:lpstr>로봇의 진화</vt:lpstr>
      <vt:lpstr>경비 로봇</vt:lpstr>
      <vt:lpstr>카지노 딜러 로봇</vt:lpstr>
      <vt:lpstr>악기 연주 로봇들</vt:lpstr>
      <vt:lpstr>탁구 로봇</vt:lpstr>
      <vt:lpstr>로봇 청소기</vt:lpstr>
      <vt:lpstr>로봇의 전성시대</vt:lpstr>
      <vt:lpstr>Insect Robot</vt:lpstr>
      <vt:lpstr>곤충을 사이보그로</vt:lpstr>
      <vt:lpstr>독일 페스토 연구소</vt:lpstr>
      <vt:lpstr>인간의 팔이 4개라면?</vt:lpstr>
      <vt:lpstr>영화속의 로봇 이야기</vt:lpstr>
      <vt:lpstr>휴머노이드 시대</vt:lpstr>
      <vt:lpstr>판매중인 휴머노이드</vt:lpstr>
      <vt:lpstr>Uncanny 이론</vt:lpstr>
      <vt:lpstr>Lifelike 휴인</vt:lpstr>
      <vt:lpstr>인간과의 구별 문제</vt:lpstr>
      <vt:lpstr>내가 나를 인증하는 방법</vt:lpstr>
      <vt:lpstr>휴머노이드 드라마</vt:lpstr>
      <vt:lpstr>Her &amp; AI 영화</vt:lpstr>
      <vt:lpstr>Robot을 닮고 싶은 인간</vt:lpstr>
      <vt:lpstr>휴인의 동작 모드 설정</vt:lpstr>
      <vt:lpstr>휴인을 자신의 ‘아바타’로</vt:lpstr>
      <vt:lpstr>휴머노이드 전망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10장 로봇 휴머노이드와 공존</dc:title>
  <dc:creator>Owner</dc:creator>
  <cp:lastModifiedBy>Owner</cp:lastModifiedBy>
  <cp:revision>11</cp:revision>
  <dcterms:created xsi:type="dcterms:W3CDTF">2022-05-03T01:45:41Z</dcterms:created>
  <dcterms:modified xsi:type="dcterms:W3CDTF">2023-02-17T02:08:45Z</dcterms:modified>
</cp:coreProperties>
</file>